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98"/>
  </p:notesMasterIdLst>
  <p:sldIdLst>
    <p:sldId id="256" r:id="rId5"/>
    <p:sldId id="471" r:id="rId6"/>
    <p:sldId id="259" r:id="rId7"/>
    <p:sldId id="258" r:id="rId8"/>
    <p:sldId id="291" r:id="rId9"/>
    <p:sldId id="302" r:id="rId10"/>
    <p:sldId id="306" r:id="rId11"/>
    <p:sldId id="288" r:id="rId12"/>
    <p:sldId id="287" r:id="rId13"/>
    <p:sldId id="472" r:id="rId14"/>
    <p:sldId id="368" r:id="rId15"/>
    <p:sldId id="371" r:id="rId16"/>
    <p:sldId id="421" r:id="rId17"/>
    <p:sldId id="372" r:id="rId18"/>
    <p:sldId id="403" r:id="rId19"/>
    <p:sldId id="427" r:id="rId20"/>
    <p:sldId id="385" r:id="rId21"/>
    <p:sldId id="384" r:id="rId22"/>
    <p:sldId id="451" r:id="rId23"/>
    <p:sldId id="423" r:id="rId24"/>
    <p:sldId id="420" r:id="rId25"/>
    <p:sldId id="404" r:id="rId26"/>
    <p:sldId id="447" r:id="rId27"/>
    <p:sldId id="433" r:id="rId28"/>
    <p:sldId id="448" r:id="rId29"/>
    <p:sldId id="512" r:id="rId30"/>
    <p:sldId id="481" r:id="rId31"/>
    <p:sldId id="463" r:id="rId32"/>
    <p:sldId id="450" r:id="rId33"/>
    <p:sldId id="473" r:id="rId34"/>
    <p:sldId id="461" r:id="rId35"/>
    <p:sldId id="490" r:id="rId36"/>
    <p:sldId id="492" r:id="rId37"/>
    <p:sldId id="474" r:id="rId38"/>
    <p:sldId id="491" r:id="rId39"/>
    <p:sldId id="488" r:id="rId40"/>
    <p:sldId id="303" r:id="rId41"/>
    <p:sldId id="445" r:id="rId42"/>
    <p:sldId id="307" r:id="rId43"/>
    <p:sldId id="290" r:id="rId44"/>
    <p:sldId id="428" r:id="rId45"/>
    <p:sldId id="510" r:id="rId46"/>
    <p:sldId id="429" r:id="rId47"/>
    <p:sldId id="434" r:id="rId48"/>
    <p:sldId id="440" r:id="rId49"/>
    <p:sldId id="441" r:id="rId50"/>
    <p:sldId id="412" r:id="rId51"/>
    <p:sldId id="436" r:id="rId52"/>
    <p:sldId id="418" r:id="rId53"/>
    <p:sldId id="444" r:id="rId54"/>
    <p:sldId id="493" r:id="rId55"/>
    <p:sldId id="494" r:id="rId56"/>
    <p:sldId id="454" r:id="rId57"/>
    <p:sldId id="499" r:id="rId58"/>
    <p:sldId id="500" r:id="rId59"/>
    <p:sldId id="504" r:id="rId60"/>
    <p:sldId id="502" r:id="rId61"/>
    <p:sldId id="503" r:id="rId62"/>
    <p:sldId id="505" r:id="rId63"/>
    <p:sldId id="527" r:id="rId64"/>
    <p:sldId id="528" r:id="rId65"/>
    <p:sldId id="507" r:id="rId66"/>
    <p:sldId id="506" r:id="rId67"/>
    <p:sldId id="521" r:id="rId68"/>
    <p:sldId id="501" r:id="rId69"/>
    <p:sldId id="518" r:id="rId70"/>
    <p:sldId id="519" r:id="rId71"/>
    <p:sldId id="515" r:id="rId72"/>
    <p:sldId id="313" r:id="rId73"/>
    <p:sldId id="495" r:id="rId74"/>
    <p:sldId id="312" r:id="rId75"/>
    <p:sldId id="414" r:id="rId76"/>
    <p:sldId id="498" r:id="rId77"/>
    <p:sldId id="524" r:id="rId78"/>
    <p:sldId id="455" r:id="rId79"/>
    <p:sldId id="525" r:id="rId80"/>
    <p:sldId id="526" r:id="rId81"/>
    <p:sldId id="442" r:id="rId82"/>
    <p:sldId id="523" r:id="rId83"/>
    <p:sldId id="437" r:id="rId84"/>
    <p:sldId id="458" r:id="rId85"/>
    <p:sldId id="438" r:id="rId86"/>
    <p:sldId id="522" r:id="rId87"/>
    <p:sldId id="413" r:id="rId88"/>
    <p:sldId id="435" r:id="rId89"/>
    <p:sldId id="459" r:id="rId90"/>
    <p:sldId id="449" r:id="rId91"/>
    <p:sldId id="462" r:id="rId92"/>
    <p:sldId id="460" r:id="rId93"/>
    <p:sldId id="407" r:id="rId94"/>
    <p:sldId id="417" r:id="rId95"/>
    <p:sldId id="452" r:id="rId96"/>
    <p:sldId id="406" r:id="rId97"/>
  </p:sldIdLst>
  <p:sldSz cx="12192000" cy="6858000"/>
  <p:notesSz cx="6858000" cy="9144000"/>
  <p:embeddedFontLst>
    <p:embeddedFont>
      <p:font typeface="Aptos Narrow" panose="020B0004020202020204" pitchFamily="34" charset="0"/>
      <p:regular r:id="rId99"/>
      <p:bold r:id="rId100"/>
      <p:italic r:id="rId101"/>
      <p:boldItalic r:id="rId102"/>
    </p:embeddedFont>
    <p:embeddedFont>
      <p:font typeface="Cambria" panose="02040503050406030204" pitchFamily="18" charset="0"/>
      <p:regular r:id="rId103"/>
      <p:bold r:id="rId104"/>
      <p:italic r:id="rId105"/>
      <p:boldItalic r:id="rId106"/>
    </p:embeddedFont>
    <p:embeddedFont>
      <p:font typeface="Noto Sans Symbols" panose="020B0604020202020204" charset="0"/>
      <p:regular r:id="rId107"/>
      <p:bold r:id="rId10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9"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4747"/>
    <a:srgbClr val="0070C0"/>
    <a:srgbClr val="C00000"/>
    <a:srgbClr val="92D050"/>
    <a:srgbClr val="404040"/>
    <a:srgbClr val="FEF2CD"/>
    <a:srgbClr val="00CC00"/>
    <a:srgbClr val="002060"/>
    <a:srgbClr val="595959"/>
    <a:srgbClr val="CFAF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23" autoAdjust="0"/>
    <p:restoredTop sz="86288" autoAdjust="0"/>
  </p:normalViewPr>
  <p:slideViewPr>
    <p:cSldViewPr snapToGrid="0">
      <p:cViewPr varScale="1">
        <p:scale>
          <a:sx n="63" d="100"/>
          <a:sy n="63" d="100"/>
        </p:scale>
        <p:origin x="972"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font" Target="fonts/font9.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4.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5.fntdata"/><Relationship Id="rId108" Type="http://schemas.openxmlformats.org/officeDocument/2006/relationships/font" Target="fonts/font10.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font" Target="fonts/font8.fntdata"/><Relationship Id="rId114"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font" Target="fonts/font1.fntdata"/><Relationship Id="rId10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customschemas.google.com/relationships/presentationmetadata" Target="meta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font" Target="fonts/font2.fntdata"/><Relationship Id="rId105"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Hicks" userId="d55f668d817bffd5" providerId="LiveId" clId="{6829E6D7-28EA-4FE3-BF82-CAA630B8BE09}"/>
    <pc:docChg chg="custSel modSld">
      <pc:chgData name="Matthew Hicks" userId="d55f668d817bffd5" providerId="LiveId" clId="{6829E6D7-28EA-4FE3-BF82-CAA630B8BE09}" dt="2025-04-22T06:09:28.139" v="81" actId="20577"/>
      <pc:docMkLst>
        <pc:docMk/>
      </pc:docMkLst>
      <pc:sldChg chg="modSp mod">
        <pc:chgData name="Matthew Hicks" userId="d55f668d817bffd5" providerId="LiveId" clId="{6829E6D7-28EA-4FE3-BF82-CAA630B8BE09}" dt="2025-04-22T05:52:56.560" v="25" actId="20577"/>
        <pc:sldMkLst>
          <pc:docMk/>
          <pc:sldMk cId="2047220178" sldId="290"/>
        </pc:sldMkLst>
        <pc:spChg chg="mod">
          <ac:chgData name="Matthew Hicks" userId="d55f668d817bffd5" providerId="LiveId" clId="{6829E6D7-28EA-4FE3-BF82-CAA630B8BE09}" dt="2025-04-22T05:52:56.560" v="25" actId="20577"/>
          <ac:spMkLst>
            <pc:docMk/>
            <pc:sldMk cId="2047220178" sldId="290"/>
            <ac:spMk id="2" creationId="{5A773D9C-BB6E-F71B-AECA-9007DCCDCFAE}"/>
          </ac:spMkLst>
        </pc:spChg>
      </pc:sldChg>
      <pc:sldChg chg="modSp mod">
        <pc:chgData name="Matthew Hicks" userId="d55f668d817bffd5" providerId="LiveId" clId="{6829E6D7-28EA-4FE3-BF82-CAA630B8BE09}" dt="2025-04-22T05:52:20.277" v="23" actId="20577"/>
        <pc:sldMkLst>
          <pc:docMk/>
          <pc:sldMk cId="2154300408" sldId="307"/>
        </pc:sldMkLst>
        <pc:spChg chg="mod">
          <ac:chgData name="Matthew Hicks" userId="d55f668d817bffd5" providerId="LiveId" clId="{6829E6D7-28EA-4FE3-BF82-CAA630B8BE09}" dt="2025-04-22T05:52:20.277" v="23" actId="20577"/>
          <ac:spMkLst>
            <pc:docMk/>
            <pc:sldMk cId="2154300408" sldId="307"/>
            <ac:spMk id="3" creationId="{A31FDC21-F969-291A-A4B6-707E4EEB90F2}"/>
          </ac:spMkLst>
        </pc:spChg>
      </pc:sldChg>
      <pc:sldChg chg="modNotesTx">
        <pc:chgData name="Matthew Hicks" userId="d55f668d817bffd5" providerId="LiveId" clId="{6829E6D7-28EA-4FE3-BF82-CAA630B8BE09}" dt="2025-04-22T06:09:28.139" v="81" actId="20577"/>
        <pc:sldMkLst>
          <pc:docMk/>
          <pc:sldMk cId="3177897808" sldId="5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Folder – All source code </a:t>
            </a:r>
            <a:br>
              <a:rPr lang="en-US" dirty="0"/>
            </a:br>
            <a:r>
              <a:rPr lang="en-US" dirty="0"/>
              <a:t>Graduation checklist </a:t>
            </a:r>
          </a:p>
          <a:p>
            <a:pPr marL="0" lvl="0" indent="0" algn="l" rtl="0">
              <a:lnSpc>
                <a:spcPct val="100000"/>
              </a:lnSpc>
              <a:spcBef>
                <a:spcPts val="0"/>
              </a:spcBef>
              <a:spcAft>
                <a:spcPts val="0"/>
              </a:spcAft>
              <a:buSzPts val="1400"/>
              <a:buNone/>
            </a:pPr>
            <a:r>
              <a:rPr lang="en-US" dirty="0"/>
              <a:t>Include –</a:t>
            </a:r>
          </a:p>
          <a:p>
            <a:pPr marL="0" lvl="0" indent="0" algn="l" rtl="0">
              <a:lnSpc>
                <a:spcPct val="100000"/>
              </a:lnSpc>
              <a:spcBef>
                <a:spcPts val="0"/>
              </a:spcBef>
              <a:spcAft>
                <a:spcPts val="0"/>
              </a:spcAft>
              <a:buSzPts val="1400"/>
              <a:buNone/>
            </a:pPr>
            <a:r>
              <a:rPr lang="en-US" dirty="0"/>
              <a:t>Full suite and tie Attire PHD in the current age </a:t>
            </a:r>
          </a:p>
          <a:p>
            <a:pPr marL="0" lvl="0" indent="0" algn="l" rtl="0">
              <a:lnSpc>
                <a:spcPct val="100000"/>
              </a:lnSpc>
              <a:spcBef>
                <a:spcPts val="0"/>
              </a:spcBef>
              <a:spcAft>
                <a:spcPts val="0"/>
              </a:spcAft>
              <a:buSzPts val="1400"/>
              <a:buNone/>
            </a:pPr>
            <a:r>
              <a:rPr lang="en-US" dirty="0"/>
              <a:t>Dress something – </a:t>
            </a:r>
          </a:p>
          <a:p>
            <a:pPr marL="0" lvl="0" indent="0" algn="l" rtl="0">
              <a:lnSpc>
                <a:spcPct val="100000"/>
              </a:lnSpc>
              <a:spcBef>
                <a:spcPts val="0"/>
              </a:spcBef>
              <a:spcAft>
                <a:spcPts val="0"/>
              </a:spcAft>
              <a:buSzPts val="1400"/>
              <a:buNone/>
            </a:pPr>
            <a:r>
              <a:rPr lang="en-US" dirty="0"/>
              <a:t>COL Beskow</a:t>
            </a:r>
          </a:p>
          <a:p>
            <a:pPr marL="0" lvl="0" indent="0" algn="l" rtl="0">
              <a:lnSpc>
                <a:spcPct val="100000"/>
              </a:lnSpc>
              <a:spcBef>
                <a:spcPts val="0"/>
              </a:spcBef>
              <a:spcAft>
                <a:spcPts val="0"/>
              </a:spcAft>
              <a:buSzPts val="1400"/>
              <a:buNone/>
            </a:pPr>
            <a:r>
              <a:rPr lang="en-US" dirty="0"/>
              <a:t>Leave that running</a:t>
            </a:r>
          </a:p>
          <a:p>
            <a:pPr marL="0" lvl="0" indent="0" algn="l" rtl="0">
              <a:lnSpc>
                <a:spcPct val="100000"/>
              </a:lnSpc>
              <a:spcBef>
                <a:spcPts val="0"/>
              </a:spcBef>
              <a:spcAft>
                <a:spcPts val="0"/>
              </a:spcAft>
              <a:buSzPts val="1400"/>
              <a:buNone/>
            </a:pPr>
            <a:r>
              <a:rPr lang="en-US" dirty="0"/>
              <a:t>Stop Recording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Mihovil -&gt; Zoom RECORD</a:t>
            </a:r>
          </a:p>
          <a:p>
            <a:pPr marL="0" lvl="0" indent="0" algn="l" rtl="0">
              <a:lnSpc>
                <a:spcPct val="100000"/>
              </a:lnSpc>
              <a:spcBef>
                <a:spcPts val="0"/>
              </a:spcBef>
              <a:spcAft>
                <a:spcPts val="0"/>
              </a:spcAft>
              <a:buSzPts val="1400"/>
              <a:buNone/>
            </a:pPr>
            <a:endParaRPr lang="en-US"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Operationalization of the Information Environment (OMEN) out of the Navy Air War Center Training Support Division NAWCTSD</a:t>
            </a: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6C308E1-C5C9-E34D-F4E9-38C801E42B5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4CE3AF5-FC3F-052F-2011-CAB0D19E17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2AA2A1F-A3B9-FE09-43DB-5501E688F14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64037B2-C555-C6F3-5C59-CC04B15BD5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3785013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112533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16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85591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9D5F56B-FEB4-BFA6-2E24-D9F0C49E506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CE87620-25D3-A53A-350F-9AA33A9FCA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BE248A4-9161-BC92-9284-57DEFDF1C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8642F28-43B0-2E37-51FB-B8866C9F54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3665796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https://resources.data.gov/standards/concepts/ - </a:t>
            </a:r>
          </a:p>
          <a:p>
            <a:r>
              <a:rPr lang="en-US" dirty="0"/>
              <a:t>Developed and tested data standard – add </a:t>
            </a:r>
            <a:r>
              <a:rPr lang="en-US" dirty="0" err="1"/>
              <a:t>Illiustrative</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6223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6063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 just seed data – scenario is continually enforced within the simulation</a:t>
            </a: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22</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231D34B-2F33-D3D5-55F8-4AC835BB407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489DF8A-2D6C-4C09-FBD3-8AABE723C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3936436D-2BC6-ECC5-1EBD-22610522F3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2CD8D93-90E7-6266-B14F-8740E76EF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extLst>
      <p:ext uri="{BB962C8B-B14F-4D97-AF65-F5344CB8AC3E}">
        <p14:creationId xmlns:p14="http://schemas.microsoft.com/office/powerpoint/2010/main" val="64960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5579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164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59743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61EB-593B-E9E6-2D23-08581461F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8369C8-8B74-15EA-29D5-6C3334751A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16ADB-4614-1CCE-F34E-5E9D04BEE2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EAF6B7-F0C8-758A-F457-AF9D59889FB9}"/>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08807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17C63-85C2-8C03-3529-7966CE7E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A3C47-8C0C-41E1-7BE9-AF54DEC5F2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CBAC15-5B78-A36F-B661-7875698A7A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AE111E-8FA4-37D9-1977-9AACE3C65F6D}"/>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70370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24EF-2E7D-EB43-CC28-E2A6696A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C014D-7A1D-7A1A-742A-24AE6F9E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F818D-B120-27F6-A8A4-12DF2F5E88DC}"/>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a:extLst>
              <a:ext uri="{FF2B5EF4-FFF2-40B4-BE49-F238E27FC236}">
                <a16:creationId xmlns:a16="http://schemas.microsoft.com/office/drawing/2014/main" id="{FFAFFAAA-8277-6B16-DD04-CA58ABDB13E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05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44C5-352A-6EEA-479D-5C312733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A0C2F-8744-997E-0210-6F627C2A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2514D-7BCA-BBED-DE43-D4DC22FE80A0}"/>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382ACFA8-ED3E-11D2-4EC9-EB59159E5E3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049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3548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3F87B-2693-3E43-4724-5418D3BF7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513131-E03C-FB9F-C5AC-9ED4A89FF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3ADAFC-1DB3-A05B-ABCF-B997B0FDF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6F7EC2-7517-0367-0F66-DD8B527E8038}"/>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6789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63607-6116-704D-ADEC-03F20277F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E1CCEF-FB79-EAC1-FFBF-02E602F1B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7B190-415F-7426-8FA9-17846AE7AF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74D364-4B68-383A-7FC7-E52AC5FB9EAE}"/>
              </a:ext>
            </a:extLst>
          </p:cNvPr>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36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0214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3073FDE-BBF8-E7D3-D3AF-07804F7386F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67ABA3A-77F2-66AA-E222-B43C13C1EC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71CF2D2-106B-3463-805E-968EF2ED2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C27FFCF-9222-B7E5-14CE-43BBD987E9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38</a:t>
            </a:fld>
            <a:endParaRPr/>
          </a:p>
        </p:txBody>
      </p:sp>
    </p:spTree>
    <p:extLst>
      <p:ext uri="{BB962C8B-B14F-4D97-AF65-F5344CB8AC3E}">
        <p14:creationId xmlns:p14="http://schemas.microsoft.com/office/powerpoint/2010/main" val="41675023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08913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ensemble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40</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43</a:t>
            </a:fld>
            <a:endParaRPr/>
          </a:p>
        </p:txBody>
      </p:sp>
    </p:spTree>
    <p:extLst>
      <p:ext uri="{BB962C8B-B14F-4D97-AF65-F5344CB8AC3E}">
        <p14:creationId xmlns:p14="http://schemas.microsoft.com/office/powerpoint/2010/main" val="2640750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F46712D-E873-1C94-029A-463199B2CB2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10FACAB-F8A7-DB85-A2D4-54D3155FFF5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3A054E4-7DF7-6742-9786-3D4495346253}"/>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793F3CF0-F691-0C2C-7EAF-22EAE5AA4430}"/>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44</a:t>
            </a:fld>
            <a:endParaRPr/>
          </a:p>
        </p:txBody>
      </p:sp>
    </p:spTree>
    <p:extLst>
      <p:ext uri="{BB962C8B-B14F-4D97-AF65-F5344CB8AC3E}">
        <p14:creationId xmlns:p14="http://schemas.microsoft.com/office/powerpoint/2010/main" val="2546137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45</a:t>
            </a:fld>
            <a:endParaRPr/>
          </a:p>
        </p:txBody>
      </p:sp>
    </p:spTree>
    <p:extLst>
      <p:ext uri="{BB962C8B-B14F-4D97-AF65-F5344CB8AC3E}">
        <p14:creationId xmlns:p14="http://schemas.microsoft.com/office/powerpoint/2010/main" val="35567487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E2C8FF1-05F5-A267-0C55-288FE172AF4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7CB399E-6391-DA56-51B5-64403DE140C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03D2867-8560-991A-0E7E-711472ECD17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AEDC73E-63DC-B145-7FEE-1B77D827482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46</a:t>
            </a:fld>
            <a:endParaRPr/>
          </a:p>
        </p:txBody>
      </p:sp>
    </p:spTree>
    <p:extLst>
      <p:ext uri="{BB962C8B-B14F-4D97-AF65-F5344CB8AC3E}">
        <p14:creationId xmlns:p14="http://schemas.microsoft.com/office/powerpoint/2010/main" val="1862898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47</a:t>
            </a:fld>
            <a:endParaRPr/>
          </a:p>
        </p:txBody>
      </p:sp>
    </p:spTree>
    <p:extLst>
      <p:ext uri="{BB962C8B-B14F-4D97-AF65-F5344CB8AC3E}">
        <p14:creationId xmlns:p14="http://schemas.microsoft.com/office/powerpoint/2010/main" val="42214676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8814E7F-8B2B-D495-BF68-C5AD3D1026D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FFC3457-3324-6539-983D-A59D392D8923}"/>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5D55E91-17DB-9E9D-D5BB-5FA8BE25AED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Pie graph per node on entered and exited, don’t show nodes without lines</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1CA41E4-4C37-D555-E446-DF7D2598C2A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48</a:t>
            </a:fld>
            <a:endParaRPr/>
          </a:p>
        </p:txBody>
      </p:sp>
    </p:spTree>
    <p:extLst>
      <p:ext uri="{BB962C8B-B14F-4D97-AF65-F5344CB8AC3E}">
        <p14:creationId xmlns:p14="http://schemas.microsoft.com/office/powerpoint/2010/main" val="2571059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49</a:t>
            </a:fld>
            <a:endParaRPr/>
          </a:p>
        </p:txBody>
      </p:sp>
    </p:spTree>
    <p:extLst>
      <p:ext uri="{BB962C8B-B14F-4D97-AF65-F5344CB8AC3E}">
        <p14:creationId xmlns:p14="http://schemas.microsoft.com/office/powerpoint/2010/main" val="415700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1A944E1-E562-99D0-6A50-686D0CEA3D2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5D8A26-706A-41D3-B369-F37C8BA1A09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C0C0B56-A527-D257-6B41-41EA9D4FF392}"/>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Pie graph at </a:t>
            </a:r>
            <a:r>
              <a:rPr lang="en-US"/>
              <a:t>the bottom of all</a:t>
            </a:r>
            <a:endParaRPr dirty="0"/>
          </a:p>
        </p:txBody>
      </p:sp>
      <p:sp>
        <p:nvSpPr>
          <p:cNvPr id="123" name="Google Shape;123;g227a5b56a84_0_7:notes">
            <a:extLst>
              <a:ext uri="{FF2B5EF4-FFF2-40B4-BE49-F238E27FC236}">
                <a16:creationId xmlns:a16="http://schemas.microsoft.com/office/drawing/2014/main" id="{E0BE2FD9-DE62-1DA4-DAFD-FD90A2686DF1}"/>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50</a:t>
            </a:fld>
            <a:endParaRPr/>
          </a:p>
        </p:txBody>
      </p:sp>
    </p:spTree>
    <p:extLst>
      <p:ext uri="{BB962C8B-B14F-4D97-AF65-F5344CB8AC3E}">
        <p14:creationId xmlns:p14="http://schemas.microsoft.com/office/powerpoint/2010/main" val="879404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2FFD2EF-DBC8-0E47-EEB8-6B819B6BA46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867664-A7F0-B9EC-3C25-92B44A01AA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1B5BEF0-09F5-D5B2-3FB4-0C6D96624C9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1FD3270-D384-F9A8-5754-4212CAF4669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13656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2606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54960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650308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02 November Memorial </a:t>
            </a:r>
            <a:r>
              <a:rPr lang="en-US"/>
              <a:t>Service for Samuel </a:t>
            </a:r>
            <a:r>
              <a:rPr lang="en-US" dirty="0"/>
              <a:t>Pary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15403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Super Spreaders are those agents that produce documents that are shared often by others. Super Friends are agents that often exhibit two-way communication patterns. General Influencers are agents that have high follower counts and are retweeted/mentioned by those with high follower counts. For Eigenvector Centrality an agent's centrality is based upon the centrality of its neighbors.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9323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350178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D6681-F0B6-D4D0-A0E2-37C8608979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4ED94-4B13-0DD3-3F8D-E7E1C0365D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54349F-77ED-9B74-883F-E422BEB147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075DE6-9CB1-E526-24E1-EF094782DC84}"/>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3718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\section{Methodological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dissertation also presents several original methodological contributions, advancing both detection capabilities and synthetic scenario generation tools for influence operations.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\subsection{Effects-Based Detection of BEND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major methodological advancement of this thesis is the development of an effects-based approach to detecting BEND maneuvers. Unlike previous detection methods that sought to infer intent from content and contextual signals (e.g., CUE+), this approach directly measures the observable effects of a maneuver within a social network or narrative ecosystem. This methodological shift enables: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More objective and replicable assessments of maneuver effectiveness</a:t>
            </a:r>
          </a:p>
          <a:p>
            <a:pPr marL="0" lvl="0" indent="0" algn="l" rtl="0">
              <a:lnSpc>
                <a:spcPct val="100000"/>
              </a:lnSpc>
              <a:spcBef>
                <a:spcPts val="0"/>
              </a:spcBef>
              <a:spcAft>
                <a:spcPts val="0"/>
              </a:spcAft>
              <a:buSzPts val="1400"/>
              <a:buNone/>
            </a:pPr>
            <a:r>
              <a:rPr lang="en-US" dirty="0"/>
              <a:t>  \item Better integration with automated systems, reducing reliance on subjective human judgment</a:t>
            </a:r>
          </a:p>
          <a:p>
            <a:pPr marL="0" lvl="0" indent="0" algn="l" rtl="0">
              <a:lnSpc>
                <a:spcPct val="100000"/>
              </a:lnSpc>
              <a:spcBef>
                <a:spcPts val="0"/>
              </a:spcBef>
              <a:spcAft>
                <a:spcPts val="0"/>
              </a:spcAft>
              <a:buSzPts val="1400"/>
              <a:buNone/>
            </a:pPr>
            <a:r>
              <a:rPr lang="en-US" dirty="0"/>
              <a:t>  \item Improved post hoc analysis, allowing planners to evaluate whether an observed maneuver actually achieved its intended influence</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framework, in conjunction with CUE+ methods, enables comprehensive detection and empirical assessment of influence maneuvers.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t>
            </a:r>
            <a:r>
              <a:rPr lang="en-US" dirty="0" err="1"/>
              <a:t>SynTel</a:t>
            </a:r>
            <a:r>
              <a:rPr lang="en-US" dirty="0"/>
              <a:t> and </a:t>
            </a:r>
            <a:r>
              <a:rPr lang="en-US" dirty="0" err="1"/>
              <a:t>SynX</a:t>
            </a:r>
            <a:r>
              <a:rPr lang="en-US" dirty="0"/>
              <a:t>: Agent-Based Social Media Generators}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This thesis also introduces </a:t>
            </a:r>
            <a:r>
              <a:rPr lang="en-US" dirty="0" err="1"/>
              <a:t>SynTel</a:t>
            </a:r>
            <a:r>
              <a:rPr lang="en-US" dirty="0"/>
              <a:t> and </a:t>
            </a:r>
            <a:r>
              <a:rPr lang="en-US" dirty="0" err="1"/>
              <a:t>SynX</a:t>
            </a:r>
            <a:r>
              <a:rPr lang="en-US" dirty="0"/>
              <a:t>, two agent-based social media generators developed for Telegram and Twitter/X respectively. These tools provide: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Traditional simulation logic, which models agent behaviors and interactions</a:t>
            </a:r>
          </a:p>
          <a:p>
            <a:pPr marL="0" lvl="0" indent="0" algn="l" rtl="0">
              <a:lnSpc>
                <a:spcPct val="100000"/>
              </a:lnSpc>
              <a:spcBef>
                <a:spcPts val="0"/>
              </a:spcBef>
              <a:spcAft>
                <a:spcPts val="0"/>
              </a:spcAft>
              <a:buSzPts val="1400"/>
              <a:buNone/>
            </a:pPr>
            <a:r>
              <a:rPr lang="en-US" dirty="0"/>
              <a:t>  \item LLM-powered message construction, generating realistic, contextually appropriate content</a:t>
            </a:r>
          </a:p>
          <a:p>
            <a:pPr marL="0" lvl="0" indent="0" algn="l" rtl="0">
              <a:lnSpc>
                <a:spcPct val="100000"/>
              </a:lnSpc>
              <a:spcBef>
                <a:spcPts val="0"/>
              </a:spcBef>
              <a:spcAft>
                <a:spcPts val="0"/>
              </a:spcAft>
              <a:buSzPts val="1400"/>
              <a:buNone/>
            </a:pPr>
            <a:r>
              <a:rPr lang="en-US" dirty="0"/>
              <a:t>  \item Enhanced scenario realism, ensuring that generated training exercises reflect real-world influence dynamics</a:t>
            </a:r>
          </a:p>
          <a:p>
            <a:pPr marL="0" lvl="0" indent="0" algn="l" rtl="0">
              <a:lnSpc>
                <a:spcPct val="100000"/>
              </a:lnSpc>
              <a:spcBef>
                <a:spcPts val="0"/>
              </a:spcBef>
              <a:spcAft>
                <a:spcPts val="0"/>
              </a:spcAft>
              <a:buSzPts val="1400"/>
              <a:buNone/>
            </a:pPr>
            <a:r>
              <a:rPr lang="en-US" dirty="0"/>
              <a:t>  \item Scalable dataset creation, reducing the manual effort required for scenario design</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By integrating these capabilities, </a:t>
            </a:r>
            <a:r>
              <a:rPr lang="en-US" dirty="0" err="1"/>
              <a:t>SynTel</a:t>
            </a:r>
            <a:r>
              <a:rPr lang="en-US" dirty="0"/>
              <a:t> and </a:t>
            </a:r>
            <a:r>
              <a:rPr lang="en-US" dirty="0" err="1"/>
              <a:t>SynX</a:t>
            </a:r>
            <a:r>
              <a:rPr lang="en-US" dirty="0"/>
              <a:t> enable the creation of synthetic social media datasets that reflect real-world influence dynamics. These tools provide researchers and practitioners with a controlled yet flexible means of simulating social media influence campaigns in a training or analytical environment.</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\subsection{AESOP: AI-Enabled Scenario Orchestration and Planning}</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A final methodological innovation is AESOP (AI-Enabled Scenario Orchestration and Planning). AESOP is a planning tool that allows Information Environment planners to:</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Develop social-cyber exercise scenarios from scratch</a:t>
            </a:r>
          </a:p>
          <a:p>
            <a:pPr marL="0" lvl="0" indent="0" algn="l" rtl="0">
              <a:lnSpc>
                <a:spcPct val="100000"/>
              </a:lnSpc>
              <a:spcBef>
                <a:spcPts val="0"/>
              </a:spcBef>
              <a:spcAft>
                <a:spcPts val="0"/>
              </a:spcAft>
              <a:buSzPts val="1400"/>
              <a:buNone/>
            </a:pPr>
            <a:r>
              <a:rPr lang="en-US" dirty="0"/>
              <a:t>  \item Integrate social-cyber vignettes into existing scenarios</a:t>
            </a:r>
          </a:p>
          <a:p>
            <a:pPr marL="0" lvl="0" indent="0" algn="l" rtl="0">
              <a:lnSpc>
                <a:spcPct val="100000"/>
              </a:lnSpc>
              <a:spcBef>
                <a:spcPts val="0"/>
              </a:spcBef>
              <a:spcAft>
                <a:spcPts val="0"/>
              </a:spcAft>
              <a:buSzPts val="1400"/>
              <a:buNone/>
            </a:pPr>
            <a:r>
              <a:rPr lang="en-US" dirty="0"/>
              <a:t>  \item Rapidly generate narrative-driven influence operations training material</a:t>
            </a:r>
          </a:p>
          <a:p>
            <a:pPr marL="0" lvl="0" indent="0" algn="l" rtl="0">
              <a:lnSpc>
                <a:spcPct val="100000"/>
              </a:lnSpc>
              <a:spcBef>
                <a:spcPts val="0"/>
              </a:spcBef>
              <a:spcAft>
                <a:spcPts val="0"/>
              </a:spcAft>
              <a:buSzPts val="1400"/>
              <a:buNone/>
            </a:pPr>
            <a:r>
              <a:rPr lang="en-US" dirty="0"/>
              <a:t>\end{itemize}</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\section{Application Contributions}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Beyond its theoretical and methodological impact, this research also contributes practical applications: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\begin{itemize}</a:t>
            </a:r>
          </a:p>
          <a:p>
            <a:pPr marL="0" lvl="0" indent="0" algn="l" rtl="0">
              <a:lnSpc>
                <a:spcPct val="100000"/>
              </a:lnSpc>
              <a:spcBef>
                <a:spcPts val="0"/>
              </a:spcBef>
              <a:spcAft>
                <a:spcPts val="0"/>
              </a:spcAft>
              <a:buSzPts val="1400"/>
              <a:buNone/>
            </a:pPr>
            <a:r>
              <a:rPr lang="en-US" dirty="0"/>
              <a:t>  \item AI-enabled social media scenario development, allowing exercise designers to generate realistic social media narratives from existing datasets or training material</a:t>
            </a:r>
          </a:p>
          <a:p>
            <a:pPr marL="0" lvl="0" indent="0" algn="l" rtl="0">
              <a:lnSpc>
                <a:spcPct val="100000"/>
              </a:lnSpc>
              <a:spcBef>
                <a:spcPts val="0"/>
              </a:spcBef>
              <a:spcAft>
                <a:spcPts val="0"/>
              </a:spcAft>
              <a:buSzPts val="1400"/>
              <a:buNone/>
            </a:pPr>
            <a:r>
              <a:rPr lang="en-US" dirty="0"/>
              <a:t>  \item A draft data standard for social media-based scenario exchange, providing structured interoperability for synthetic data sharing</a:t>
            </a:r>
          </a:p>
          <a:p>
            <a:pPr marL="0" lvl="0" indent="0" algn="l" rtl="0">
              <a:lnSpc>
                <a:spcPct val="100000"/>
              </a:lnSpc>
              <a:spcBef>
                <a:spcPts val="0"/>
              </a:spcBef>
              <a:spcAft>
                <a:spcPts val="0"/>
              </a:spcAft>
              <a:buSzPts val="1400"/>
              <a:buNone/>
            </a:pPr>
            <a:r>
              <a:rPr lang="en-US" dirty="0"/>
              <a:t>  \item Synthetic social media generation for X/Twitter and Telegram, enabling automated creation of training datasets for influence operations exercises</a:t>
            </a:r>
          </a:p>
          <a:p>
            <a:pPr marL="0" lvl="0" indent="0" algn="l" rtl="0">
              <a:lnSpc>
                <a:spcPct val="100000"/>
              </a:lnSpc>
              <a:spcBef>
                <a:spcPts val="0"/>
              </a:spcBef>
              <a:spcAft>
                <a:spcPts val="0"/>
              </a:spcAft>
              <a:buSzPts val="1400"/>
              <a:buNone/>
            </a:pPr>
            <a:r>
              <a:rPr lang="en-US" dirty="0"/>
              <a:t>\end{itemize}</a:t>
            </a: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69</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51BA51D-5E78-B363-E73C-F43C5C16FD6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5BCD88-C276-EFEB-E6F6-8272C0D639D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2850618-072F-F135-19EB-425FB2892E6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8758F1B-D803-A25C-4C92-7CD6871D5B0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extLst>
      <p:ext uri="{BB962C8B-B14F-4D97-AF65-F5344CB8AC3E}">
        <p14:creationId xmlns:p14="http://schemas.microsoft.com/office/powerpoint/2010/main" val="2223456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D344F3E-B82A-F7A1-8A55-5CEB472584A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A8A43542-0A6E-1CC9-A292-95980C09BA0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D1883F7-8DFE-AC5A-D0CD-2626ABC3916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2D38BF9-FBDD-C8FA-17DC-BD3A2E96BDF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a:p>
        </p:txBody>
      </p:sp>
    </p:spTree>
    <p:extLst>
      <p:ext uri="{BB962C8B-B14F-4D97-AF65-F5344CB8AC3E}">
        <p14:creationId xmlns:p14="http://schemas.microsoft.com/office/powerpoint/2010/main" val="7160373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6ECDA7E-DEFB-0EDB-5E37-A4376E7E886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08E1D25-878A-FB82-E2F7-AD10B87AA22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F0EB9D83-6A17-EFC5-2B3C-C92A52BFD26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27F7417-8C79-A1CC-41F5-88AD45CE77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74</a:t>
            </a:fld>
            <a:endParaRPr/>
          </a:p>
        </p:txBody>
      </p:sp>
    </p:spTree>
    <p:extLst>
      <p:ext uri="{BB962C8B-B14F-4D97-AF65-F5344CB8AC3E}">
        <p14:creationId xmlns:p14="http://schemas.microsoft.com/office/powerpoint/2010/main" val="1843715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4B76A33-30A2-C738-61C1-DC2ABA5F21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ABFD327-87DA-A58C-A437-1FD4EC8A5F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11AC1EC-DFD9-F711-6EA2-EC119E441B6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B039BC-D2AF-37C1-2D56-F455488918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75</a:t>
            </a:fld>
            <a:endParaRPr/>
          </a:p>
        </p:txBody>
      </p:sp>
    </p:spTree>
    <p:extLst>
      <p:ext uri="{BB962C8B-B14F-4D97-AF65-F5344CB8AC3E}">
        <p14:creationId xmlns:p14="http://schemas.microsoft.com/office/powerpoint/2010/main" val="2549813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18740FF-6D65-4BCD-F332-C985BC63C2D2}"/>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06D14AE-FED5-4062-0A60-C8126380A94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4939E90-49CE-3E35-D4FB-2BD171688EB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D52AEECD-E65C-A4EE-670B-D1F9F51FEC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76</a:t>
            </a:fld>
            <a:endParaRPr/>
          </a:p>
        </p:txBody>
      </p:sp>
    </p:spTree>
    <p:extLst>
      <p:ext uri="{BB962C8B-B14F-4D97-AF65-F5344CB8AC3E}">
        <p14:creationId xmlns:p14="http://schemas.microsoft.com/office/powerpoint/2010/main" val="2684241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FAA2F6C5-C3F2-3A8B-8748-60126B0569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826E743-A4D8-F22C-7F10-3BB94A660C3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C9474C3-C416-707F-B006-7037496BA2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99A6D9E-E4C6-7F56-D2A1-CA2D4D91A37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77</a:t>
            </a:fld>
            <a:endParaRPr/>
          </a:p>
        </p:txBody>
      </p:sp>
    </p:spTree>
    <p:extLst>
      <p:ext uri="{BB962C8B-B14F-4D97-AF65-F5344CB8AC3E}">
        <p14:creationId xmlns:p14="http://schemas.microsoft.com/office/powerpoint/2010/main" val="11827151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78</a:t>
            </a:fld>
            <a:endParaRPr/>
          </a:p>
        </p:txBody>
      </p:sp>
    </p:spTree>
    <p:extLst>
      <p:ext uri="{BB962C8B-B14F-4D97-AF65-F5344CB8AC3E}">
        <p14:creationId xmlns:p14="http://schemas.microsoft.com/office/powerpoint/2010/main" val="20974975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E7236DD0-6B49-A834-DB96-19388266F0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3EC4302-7D0B-135F-7A43-01070BCF015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2B16D31-3D3D-370C-7070-241BB4AC729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33ED5A9A-C16E-6F72-FBE9-3E8CA02592C8}"/>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79</a:t>
            </a:fld>
            <a:endParaRPr/>
          </a:p>
        </p:txBody>
      </p:sp>
    </p:spTree>
    <p:extLst>
      <p:ext uri="{BB962C8B-B14F-4D97-AF65-F5344CB8AC3E}">
        <p14:creationId xmlns:p14="http://schemas.microsoft.com/office/powerpoint/2010/main" val="166243677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80</a:t>
            </a:fld>
            <a:endParaRPr/>
          </a:p>
        </p:txBody>
      </p:sp>
    </p:spTree>
    <p:extLst>
      <p:ext uri="{BB962C8B-B14F-4D97-AF65-F5344CB8AC3E}">
        <p14:creationId xmlns:p14="http://schemas.microsoft.com/office/powerpoint/2010/main" val="1660276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500"/>
              </a:spcAft>
            </a:pPr>
            <a:r>
              <a:rPr lang="en-US" dirty="0"/>
              <a:t>he ABCDE Framework Actor What kinds of actors are involved? This question can help establish, for example, whether the case involves a foreign state actor. Behavior What activities are exhibited? This inquiry can help establish, for instance, evidence of coordination and inauthenticity. Content What kinds of content are being created and distributed? This line of questioning can help establish, for example, whether the information being deployed is deceptive. Degree What is the overall impact of the case and whom does it affect? This question can help establish the actual harms and severity of the case. Effect What is the overall impact of the case and w</a:t>
            </a:r>
          </a:p>
          <a:p>
            <a:pPr algn="l">
              <a:spcAft>
                <a:spcPts val="1500"/>
              </a:spcAft>
            </a:pPr>
            <a:endParaRPr lang="en-US" b="1" i="0" dirty="0">
              <a:solidFill>
                <a:srgbClr val="000000"/>
              </a:solidFill>
              <a:effectLst/>
              <a:latin typeface="proxima-nova"/>
            </a:endParaRPr>
          </a:p>
          <a:p>
            <a:pPr algn="l">
              <a:spcAft>
                <a:spcPts val="1500"/>
              </a:spcAft>
            </a:pPr>
            <a:r>
              <a:rPr lang="en-US" b="1" i="0" dirty="0">
                <a:solidFill>
                  <a:srgbClr val="000000"/>
                </a:solidFill>
                <a:effectLst/>
                <a:latin typeface="proxima-nova"/>
              </a:rPr>
              <a:t>S –</a:t>
            </a:r>
            <a:r>
              <a:rPr lang="en-US" b="1" i="1" dirty="0">
                <a:solidFill>
                  <a:srgbClr val="000000"/>
                </a:solidFill>
                <a:effectLst/>
                <a:latin typeface="proxima-nova"/>
              </a:rPr>
              <a:t> Source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a:t>
            </a:r>
            <a:r>
              <a:rPr lang="en-US" b="1" i="1" dirty="0">
                <a:solidFill>
                  <a:srgbClr val="000000"/>
                </a:solidFill>
                <a:effectLst/>
                <a:latin typeface="proxima-nova"/>
              </a:rPr>
              <a:t> Channel</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O –</a:t>
            </a:r>
            <a:r>
              <a:rPr lang="en-US" b="1" i="1" dirty="0">
                <a:solidFill>
                  <a:srgbClr val="000000"/>
                </a:solidFill>
                <a:effectLst/>
                <a:latin typeface="proxima-nova"/>
              </a:rPr>
              <a:t> Objective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T – </a:t>
            </a:r>
            <a:r>
              <a:rPr lang="en-US" b="1" i="1" dirty="0">
                <a:solidFill>
                  <a:srgbClr val="000000"/>
                </a:solidFill>
                <a:effectLst/>
                <a:latin typeface="proxima-nova"/>
              </a:rPr>
              <a:t>Target</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 </a:t>
            </a:r>
            <a:r>
              <a:rPr lang="en-US" b="1" i="1" dirty="0">
                <a:solidFill>
                  <a:srgbClr val="000000"/>
                </a:solidFill>
                <a:effectLst/>
                <a:latin typeface="proxima-nova"/>
              </a:rPr>
              <a:t>Composition</a:t>
            </a:r>
            <a:endParaRPr lang="en-US" b="0" i="0" dirty="0">
              <a:solidFill>
                <a:srgbClr val="000000"/>
              </a:solidFill>
              <a:effectLst/>
              <a:latin typeface="proxima-nova"/>
            </a:endParaRPr>
          </a:p>
          <a:p>
            <a:pPr marL="228600" indent="0" algn="l">
              <a:buFont typeface="Arial" panose="020B0604020202020204" pitchFamily="34" charset="0"/>
              <a:buNone/>
            </a:pPr>
            <a:r>
              <a:rPr lang="en-US" b="1" i="0" dirty="0">
                <a:solidFill>
                  <a:srgbClr val="000000"/>
                </a:solidFill>
                <a:effectLst/>
                <a:latin typeface="proxima-nova"/>
              </a:rPr>
              <a:t>H – </a:t>
            </a:r>
            <a:r>
              <a:rPr lang="en-US" b="1" i="1" dirty="0">
                <a:solidFill>
                  <a:srgbClr val="000000"/>
                </a:solidFill>
                <a:effectLst/>
                <a:latin typeface="proxima-nova"/>
              </a:rPr>
              <a:t>Hook</a:t>
            </a:r>
            <a:br>
              <a:rPr lang="en-US" b="1" i="1" dirty="0">
                <a:solidFill>
                  <a:srgbClr val="000000"/>
                </a:solidFill>
                <a:effectLst/>
                <a:latin typeface="proxima-nova"/>
              </a:rPr>
            </a:br>
            <a:br>
              <a:rPr lang="en-US" b="1" i="1" dirty="0">
                <a:solidFill>
                  <a:srgbClr val="000000"/>
                </a:solidFill>
                <a:effectLst/>
                <a:latin typeface="proxima-nova"/>
              </a:rPr>
            </a:br>
            <a:r>
              <a:rPr lang="en-US" b="1" i="0" dirty="0">
                <a:solidFill>
                  <a:srgbClr val="212529"/>
                </a:solidFill>
                <a:effectLst/>
                <a:latin typeface="-apple-system"/>
              </a:rPr>
              <a:t>DISARM-STIX</a:t>
            </a:r>
            <a:r>
              <a:rPr lang="en-US" b="0" i="0" dirty="0">
                <a:solidFill>
                  <a:srgbClr val="212529"/>
                </a:solidFill>
                <a:effectLst/>
                <a:latin typeface="-apple-system"/>
              </a:rPr>
              <a:t> for disinformation objects, including actors, </a:t>
            </a:r>
            <a:r>
              <a:rPr lang="en-US" b="0" i="0" dirty="0" err="1">
                <a:solidFill>
                  <a:srgbClr val="212529"/>
                </a:solidFill>
                <a:effectLst/>
                <a:latin typeface="-apple-system"/>
              </a:rPr>
              <a:t>behaviours</a:t>
            </a:r>
            <a:r>
              <a:rPr lang="en-US" b="0" i="0" dirty="0">
                <a:solidFill>
                  <a:srgbClr val="212529"/>
                </a:solidFill>
                <a:effectLst/>
                <a:latin typeface="-apple-system"/>
              </a:rPr>
              <a:t>, narratives and artifacts - this makes it easy for DISARM data to be passed between ISAOs and similar bodies using standards like TAXII.</a:t>
            </a:r>
          </a:p>
          <a:p>
            <a:pPr algn="l">
              <a:buFont typeface="Arial" panose="020B0604020202020204" pitchFamily="34" charset="0"/>
              <a:buChar char="•"/>
            </a:pPr>
            <a:r>
              <a:rPr lang="en-US" b="1" i="0" dirty="0">
                <a:solidFill>
                  <a:srgbClr val="212529"/>
                </a:solidFill>
                <a:effectLst/>
                <a:latin typeface="-apple-system"/>
              </a:rPr>
              <a:t>DISARM Red</a:t>
            </a:r>
            <a:r>
              <a:rPr lang="en-US" b="0" i="0" dirty="0">
                <a:solidFill>
                  <a:srgbClr val="212529"/>
                </a:solidFill>
                <a:effectLst/>
                <a:latin typeface="-apple-system"/>
              </a:rPr>
              <a:t> for disinformation creation </a:t>
            </a:r>
            <a:r>
              <a:rPr lang="en-US" b="0" i="0" dirty="0" err="1">
                <a:solidFill>
                  <a:srgbClr val="212529"/>
                </a:solidFill>
                <a:effectLst/>
                <a:latin typeface="-apple-system"/>
              </a:rPr>
              <a:t>behaviours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DISARM Blue</a:t>
            </a:r>
            <a:r>
              <a:rPr lang="en-US" b="0" i="0" dirty="0">
                <a:solidFill>
                  <a:srgbClr val="212529"/>
                </a:solidFill>
                <a:effectLst/>
                <a:latin typeface="-apple-system"/>
              </a:rPr>
              <a:t> for disinformation countermeasure and mitigation </a:t>
            </a:r>
            <a:r>
              <a:rPr lang="en-US" b="0" i="0" dirty="0" err="1">
                <a:solidFill>
                  <a:srgbClr val="212529"/>
                </a:solidFill>
                <a:effectLst/>
                <a:latin typeface="-apple-system"/>
              </a:rPr>
              <a:t>behaviours</a:t>
            </a:r>
            <a:r>
              <a:rPr lang="en-US" b="0" i="0" dirty="0">
                <a:solidFill>
                  <a:srgbClr val="212529"/>
                </a:solidFill>
                <a:effectLst/>
                <a:latin typeface="-apple-system"/>
              </a:rPr>
              <a:t>.</a:t>
            </a:r>
          </a:p>
          <a:p>
            <a:pPr algn="ctr">
              <a:spcAft>
                <a:spcPts val="1500"/>
              </a:spcAft>
            </a:pPr>
            <a:br>
              <a:rPr lang="en-US" b="0" i="0" dirty="0">
                <a:solidFill>
                  <a:srgbClr val="000000"/>
                </a:solidFill>
                <a:effectLst/>
                <a:latin typeface="proxima-nova"/>
              </a:rPr>
            </a:br>
            <a:r>
              <a:rPr lang="en-US" b="0" i="0" dirty="0">
                <a:solidFill>
                  <a:srgbClr val="040C28"/>
                </a:solidFill>
                <a:effectLst/>
                <a:latin typeface="Google Sans"/>
              </a:rPr>
              <a:t>Disinformation Analysis &amp; Response Measures</a:t>
            </a:r>
            <a:endParaRPr lang="en-US" b="0" i="0" dirty="0">
              <a:solidFill>
                <a:srgbClr val="000000"/>
              </a:solidFill>
              <a:effectLst/>
              <a:latin typeface="proxima-nova"/>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9705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Count all pos and neg cues = </a:t>
            </a:r>
            <a:r>
              <a:rPr lang="en-US" dirty="0" err="1"/>
              <a:t>total_cues</a:t>
            </a:r>
            <a:endParaRPr lang="en-US" dirty="0"/>
          </a:p>
          <a:p>
            <a:pPr marL="0" indent="0"/>
            <a:r>
              <a:rPr lang="en-US" dirty="0"/>
              <a:t>T2 pos/total – T1 pos/total = delta pos</a:t>
            </a:r>
          </a:p>
          <a:p>
            <a:pPr marL="0" indent="0"/>
            <a:r>
              <a:rPr lang="en-US" dirty="0"/>
              <a:t>T2 neg/total – T1 neg/total = delta neg</a:t>
            </a: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82</a:t>
            </a:fld>
            <a:endParaRPr/>
          </a:p>
        </p:txBody>
      </p:sp>
    </p:spTree>
    <p:extLst>
      <p:ext uri="{BB962C8B-B14F-4D97-AF65-F5344CB8AC3E}">
        <p14:creationId xmlns:p14="http://schemas.microsoft.com/office/powerpoint/2010/main" val="13316767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84</a:t>
            </a:fld>
            <a:endParaRPr/>
          </a:p>
        </p:txBody>
      </p:sp>
    </p:spTree>
    <p:extLst>
      <p:ext uri="{BB962C8B-B14F-4D97-AF65-F5344CB8AC3E}">
        <p14:creationId xmlns:p14="http://schemas.microsoft.com/office/powerpoint/2010/main" val="30575349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5640969-E69D-3048-D2DF-A2EBB6F3964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95E1BD0-BEE2-873F-A0F8-D8E3C0BCCE7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3A80821-C1D3-BCD0-6E21-7B2EB1EB241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BE9CDF83-153A-6D5D-D779-71FA13169E0D}"/>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85</a:t>
            </a:fld>
            <a:endParaRPr/>
          </a:p>
        </p:txBody>
      </p:sp>
    </p:spTree>
    <p:extLst>
      <p:ext uri="{BB962C8B-B14F-4D97-AF65-F5344CB8AC3E}">
        <p14:creationId xmlns:p14="http://schemas.microsoft.com/office/powerpoint/2010/main" val="174575834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53BB-761F-87DA-8936-EC94FD1E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8CFAA-0455-15E8-73B0-65E66F0E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556C-0459-E393-A43C-CD4C39212B54}"/>
              </a:ext>
            </a:extLst>
          </p:cNvPr>
          <p:cNvSpPr>
            <a:spLocks noGrp="1"/>
          </p:cNvSpPr>
          <p:nvPr>
            <p:ph type="body" idx="1"/>
          </p:nvPr>
        </p:nvSpPr>
        <p:spPr/>
        <p:txBody>
          <a:bodyPr/>
          <a:lstStyle/>
          <a:p>
            <a:r>
              <a:rPr lang="en-US" dirty="0"/>
              <a:t>https://resources.data.gov/standards/concepts/</a:t>
            </a:r>
          </a:p>
        </p:txBody>
      </p:sp>
      <p:sp>
        <p:nvSpPr>
          <p:cNvPr id="4" name="Slide Number Placeholder 3">
            <a:extLst>
              <a:ext uri="{FF2B5EF4-FFF2-40B4-BE49-F238E27FC236}">
                <a16:creationId xmlns:a16="http://schemas.microsoft.com/office/drawing/2014/main" id="{E8DD58F6-F3E7-1321-F7EE-F180940E92C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5975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91</a:t>
            </a:fld>
            <a:endParaRPr/>
          </a:p>
        </p:txBody>
      </p:sp>
    </p:spTree>
    <p:extLst>
      <p:ext uri="{BB962C8B-B14F-4D97-AF65-F5344CB8AC3E}">
        <p14:creationId xmlns:p14="http://schemas.microsoft.com/office/powerpoint/2010/main" val="328417497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3F50-7886-7343-D393-589BF6827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8EAF5-0E1B-F6FE-304D-0EADEEDF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C9B40-8E9B-F326-EC2F-EBA18108B574}"/>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4204212C-1FD3-B32E-7781-30B8ABDDAD29}"/>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92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35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D11F7E9-497C-D78F-1EDC-ACB734C90DA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53CC48C-D75A-B491-3076-9B52B6319D6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D0C4055-AD41-3271-AA0A-F5244A78BF6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699B3DD7-4306-2961-F35C-DEECCF59F2B1}"/>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12351484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721980" y="4904825"/>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9269103" y="481892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0">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1">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2">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396679" y="0"/>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487075" y="2489783"/>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409" y="3255331"/>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22 April 2025</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3928369"/>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Kathleen M. Carley, Chair</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Patrick S. Park</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Mohamed Farag</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David M. </a:t>
            </a:r>
            <a:r>
              <a:rPr lang="en-US" sz="1800" b="1" i="0" u="none" strike="noStrike" cap="none" dirty="0" err="1">
                <a:solidFill>
                  <a:srgbClr val="0070C0"/>
                </a:solidFill>
                <a:latin typeface="Cambria"/>
                <a:ea typeface="Cambria"/>
                <a:cs typeface="Cambria"/>
                <a:sym typeface="Cambria"/>
              </a:rPr>
              <a:t>Beskow</a:t>
            </a:r>
            <a:r>
              <a:rPr lang="en-US" sz="1800" b="1" i="0" u="none" strike="noStrike" cap="none" dirty="0">
                <a:solidFill>
                  <a:srgbClr val="0070C0"/>
                </a:solidFill>
                <a:latin typeface="Cambria"/>
                <a:ea typeface="Cambria"/>
                <a:cs typeface="Cambria"/>
                <a:sym typeface="Cambria"/>
              </a:rPr>
              <a:t> (United States Military Academy)</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D5CEFDE-3FEF-56E2-AFCD-37DCED35E9C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743984E-1885-7FBA-67C7-2CCD26E3D01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 Synthetic Training Requirement</a:t>
            </a:r>
          </a:p>
        </p:txBody>
      </p:sp>
      <p:sp>
        <p:nvSpPr>
          <p:cNvPr id="127" name="Google Shape;127;g227a5b56a84_0_7">
            <a:extLst>
              <a:ext uri="{FF2B5EF4-FFF2-40B4-BE49-F238E27FC236}">
                <a16:creationId xmlns:a16="http://schemas.microsoft.com/office/drawing/2014/main" id="{CE21370C-728C-9C0B-E147-4C0E0796DE1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a:p>
        </p:txBody>
      </p:sp>
      <p:sp>
        <p:nvSpPr>
          <p:cNvPr id="2" name="Text Placeholder 2">
            <a:extLst>
              <a:ext uri="{FF2B5EF4-FFF2-40B4-BE49-F238E27FC236}">
                <a16:creationId xmlns:a16="http://schemas.microsoft.com/office/drawing/2014/main" id="{5CD45F5A-34F8-08F0-1F79-6DFE5DAC51A2}"/>
              </a:ext>
            </a:extLst>
          </p:cNvPr>
          <p:cNvSpPr>
            <a:spLocks noGrp="1"/>
          </p:cNvSpPr>
          <p:nvPr>
            <p:ph type="body" idx="1"/>
          </p:nvPr>
        </p:nvSpPr>
        <p:spPr>
          <a:xfrm>
            <a:off x="838199" y="1825625"/>
            <a:ext cx="10173237" cy="4829818"/>
          </a:xfrm>
        </p:spPr>
        <p:txBody>
          <a:bodyPr>
            <a:normAutofit fontScale="92500" lnSpcReduction="10000"/>
          </a:bodyPr>
          <a:lstStyle/>
          <a:p>
            <a:pPr marL="114300" indent="0">
              <a:buNone/>
            </a:pPr>
            <a:r>
              <a:rPr lang="en-US" b="1" dirty="0"/>
              <a:t>Why train?</a:t>
            </a:r>
          </a:p>
          <a:p>
            <a:r>
              <a:rPr lang="en-US" b="1" dirty="0"/>
              <a:t>Classroom instruction is insufficient </a:t>
            </a:r>
            <a:r>
              <a:rPr lang="en-US" dirty="0"/>
              <a:t>– “train as we fight” – there is a real military requirement for training</a:t>
            </a:r>
          </a:p>
          <a:p>
            <a:r>
              <a:rPr lang="en-US" b="1" dirty="0"/>
              <a:t>Non-military requirement </a:t>
            </a:r>
            <a:r>
              <a:rPr lang="en-US" dirty="0"/>
              <a:t>– this requirement exists outside of the military and the tools and synthetic data developed can be used there as well</a:t>
            </a:r>
          </a:p>
          <a:p>
            <a:pPr marL="114300" indent="0">
              <a:buNone/>
            </a:pPr>
            <a:endParaRPr lang="en-US" dirty="0"/>
          </a:p>
          <a:p>
            <a:pPr marL="114300" indent="0">
              <a:buNone/>
            </a:pPr>
            <a:r>
              <a:rPr lang="en-US" b="1" dirty="0"/>
              <a:t>Why synthetic?</a:t>
            </a:r>
          </a:p>
          <a:p>
            <a:r>
              <a:rPr lang="en-US" b="1" dirty="0"/>
              <a:t>Pedagogical</a:t>
            </a:r>
            <a:r>
              <a:rPr lang="en-US" dirty="0"/>
              <a:t> – the training is tailored to the learning objective and is populated with the right content for the training audience to analyze</a:t>
            </a:r>
          </a:p>
          <a:p>
            <a:r>
              <a:rPr lang="en-US" b="1" dirty="0"/>
              <a:t>Ethical/moral/legal </a:t>
            </a:r>
            <a:r>
              <a:rPr lang="en-US" dirty="0"/>
              <a:t>– synthetic data alleviates privacy concerns, security concerns, and attribution/titling concerns </a:t>
            </a:r>
          </a:p>
          <a:p>
            <a:r>
              <a:rPr lang="en-US" b="1" dirty="0"/>
              <a:t>Interactive</a:t>
            </a:r>
            <a:r>
              <a:rPr lang="en-US" dirty="0"/>
              <a:t> – the training audience can see the fruits of their analysis in the data as their recommendations are executed</a:t>
            </a:r>
          </a:p>
          <a:p>
            <a:endParaRPr lang="en-US" dirty="0"/>
          </a:p>
          <a:p>
            <a:pPr lvl="1"/>
            <a:endParaRPr lang="en-US" dirty="0"/>
          </a:p>
        </p:txBody>
      </p:sp>
    </p:spTree>
    <p:extLst>
      <p:ext uri="{BB962C8B-B14F-4D97-AF65-F5344CB8AC3E}">
        <p14:creationId xmlns:p14="http://schemas.microsoft.com/office/powerpoint/2010/main" val="3353020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dirty="0"/>
          </a:p>
        </p:txBody>
      </p:sp>
    </p:spTree>
    <p:extLst>
      <p:ext uri="{BB962C8B-B14F-4D97-AF65-F5344CB8AC3E}">
        <p14:creationId xmlns:p14="http://schemas.microsoft.com/office/powerpoint/2010/main" val="1567851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6"/>
            <a:ext cx="7866334" cy="292397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728217"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60109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727250" y="1770940"/>
            <a:ext cx="1275695" cy="50051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5598401" y="1769378"/>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821835"/>
          </a:xfrm>
          <a:prstGeom prst="bentConnector3">
            <a:avLst>
              <a:gd name="adj1" fmla="val 264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9086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791159"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347772" y="2709371"/>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3" name="TextBox 42">
            <a:extLst>
              <a:ext uri="{FF2B5EF4-FFF2-40B4-BE49-F238E27FC236}">
                <a16:creationId xmlns:a16="http://schemas.microsoft.com/office/drawing/2014/main" id="{38690EED-DEB2-3D7C-C7DD-24F973FE043A}"/>
              </a:ext>
            </a:extLst>
          </p:cNvPr>
          <p:cNvSpPr txBox="1"/>
          <p:nvPr/>
        </p:nvSpPr>
        <p:spPr>
          <a:xfrm>
            <a:off x="5105748" y="1787265"/>
            <a:ext cx="389850" cy="246221"/>
          </a:xfrm>
          <a:prstGeom prst="rect">
            <a:avLst/>
          </a:prstGeom>
          <a:noFill/>
        </p:spPr>
        <p:txBody>
          <a:bodyPr wrap="none" rtlCol="0">
            <a:spAutoFit/>
          </a:bodyPr>
          <a:lstStyle/>
          <a:p>
            <a:r>
              <a:rPr lang="en-US" sz="1000" dirty="0"/>
              <a:t>API</a:t>
            </a:r>
          </a:p>
        </p:txBody>
      </p: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6" idx="3"/>
          </p:cNvCxnSpPr>
          <p:nvPr/>
        </p:nvCxnSpPr>
        <p:spPr>
          <a:xfrm flipH="1">
            <a:off x="3266659" y="2021196"/>
            <a:ext cx="460591" cy="6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4365098"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784824" y="254859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61" idx="2"/>
            <a:endCxn id="5" idx="3"/>
          </p:cNvCxnSpPr>
          <p:nvPr/>
        </p:nvCxnSpPr>
        <p:spPr>
          <a:xfrm rot="5400000">
            <a:off x="5386296" y="2659409"/>
            <a:ext cx="130143"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6151877"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5002945"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412322" y="1375934"/>
            <a:ext cx="119681" cy="42121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363207" y="2425050"/>
            <a:ext cx="740716" cy="2735000"/>
          </a:xfrm>
          <a:prstGeom prst="bentConnector3">
            <a:avLst>
              <a:gd name="adj1" fmla="val 167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61" name="Rectangle 60">
            <a:extLst>
              <a:ext uri="{FF2B5EF4-FFF2-40B4-BE49-F238E27FC236}">
                <a16:creationId xmlns:a16="http://schemas.microsoft.com/office/drawing/2014/main" id="{B078A597-39A4-973E-F20B-B9261A8E43A2}"/>
              </a:ext>
            </a:extLst>
          </p:cNvPr>
          <p:cNvSpPr/>
          <p:nvPr/>
        </p:nvSpPr>
        <p:spPr>
          <a:xfrm>
            <a:off x="5260974" y="254128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39050671-4C3B-668F-D4D3-0D960AFF2F90}"/>
              </a:ext>
            </a:extLst>
          </p:cNvPr>
          <p:cNvSpPr/>
          <p:nvPr/>
        </p:nvSpPr>
        <p:spPr>
          <a:xfrm>
            <a:off x="2444138" y="3218679"/>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F3F89DF0-DA75-BC3F-07AD-89689FC9008A}"/>
              </a:ext>
            </a:extLst>
          </p:cNvPr>
          <p:cNvSpPr/>
          <p:nvPr/>
        </p:nvSpPr>
        <p:spPr>
          <a:xfrm>
            <a:off x="2332319" y="1811537"/>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C66CBE41-FC78-4D89-F502-B20EF8014C1D}"/>
              </a:ext>
            </a:extLst>
          </p:cNvPr>
          <p:cNvSpPr/>
          <p:nvPr/>
        </p:nvSpPr>
        <p:spPr>
          <a:xfrm>
            <a:off x="2150007" y="1941775"/>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6FC6BB9-31BD-2ABC-C2A4-7B3BCE8ADB9C}"/>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8" name="Rectangle 77">
            <a:extLst>
              <a:ext uri="{FF2B5EF4-FFF2-40B4-BE49-F238E27FC236}">
                <a16:creationId xmlns:a16="http://schemas.microsoft.com/office/drawing/2014/main" id="{BD2A4CC5-6841-A231-4323-49A791DF7E5B}"/>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Tree>
    <p:extLst>
      <p:ext uri="{BB962C8B-B14F-4D97-AF65-F5344CB8AC3E}">
        <p14:creationId xmlns:p14="http://schemas.microsoft.com/office/powerpoint/2010/main" val="52992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C992EC2-646B-A5A5-1F3D-3C285928771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5697D8D-8F47-2BAA-2243-8C6B0754E36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B47A53D6-3DA9-BA10-5F62-71A737C1390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5" name="Rectangle 4">
            <a:extLst>
              <a:ext uri="{FF2B5EF4-FFF2-40B4-BE49-F238E27FC236}">
                <a16:creationId xmlns:a16="http://schemas.microsoft.com/office/drawing/2014/main" id="{963124A1-6350-E666-B288-7939345C3637}"/>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07C83D1-0181-01F2-6665-D4176DF80805}"/>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6FC104E2-C2C1-3C0B-8307-070FE1CFDB07}"/>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06894014-A3B4-CDD3-584C-56EA3A0E2E09}"/>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537E00B1-1B1D-2536-A569-2DF94045B478}"/>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BA2FD0E-4DD7-BE59-28DA-570AA3EBB4EE}"/>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713FB6-11E2-B7D3-197B-85284725317B}"/>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8D19D51-FC85-D219-90F8-3E21A751712A}"/>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93CE482-7916-BAAC-42BD-2A9032A78389}"/>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DEC45697-C427-989F-F3BE-D6AA7A94A7B1}"/>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8BFABD4A-FB28-D985-9C31-CDB6D7ED981A}"/>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3BBDF77-1FDF-D318-9A66-1C7E4223F766}"/>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7BF8CB3-D8E7-3FBD-5880-F820419DC427}"/>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F9B8A9A-FEBA-AC06-6E08-088A643B689A}"/>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C1A5AA4B-8021-12BE-CE5A-C07536AF5F72}"/>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7DE2721-04FC-8DB3-C5C5-4CE4DC18EDCB}"/>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89C1F972-2906-6A35-DE4C-AD3DA6F2E8BB}"/>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D67E6D-70E1-743E-A40F-8C7BE2CF9101}"/>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1" name="Rectangle 60">
            <a:extLst>
              <a:ext uri="{FF2B5EF4-FFF2-40B4-BE49-F238E27FC236}">
                <a16:creationId xmlns:a16="http://schemas.microsoft.com/office/drawing/2014/main" id="{1007211B-2FA1-1457-8D72-DA3389EA7254}"/>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B77C40D5-F8C1-E6A3-DE87-9681BF9711D4}"/>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E26FFDC7-C8C0-41F3-8117-FCA9B3FCD48B}"/>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09E5CAFC-CA13-558B-0EDC-4F2EB7B6606C}"/>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C2483C-5100-6AF5-A688-A1658C5B1076}"/>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6" name="Rectangle 75">
            <a:extLst>
              <a:ext uri="{FF2B5EF4-FFF2-40B4-BE49-F238E27FC236}">
                <a16:creationId xmlns:a16="http://schemas.microsoft.com/office/drawing/2014/main" id="{16D37DF0-1DBC-E820-4FFF-90B6033F3BB6}"/>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
        <p:nvSpPr>
          <p:cNvPr id="78" name="Oval 77">
            <a:extLst>
              <a:ext uri="{FF2B5EF4-FFF2-40B4-BE49-F238E27FC236}">
                <a16:creationId xmlns:a16="http://schemas.microsoft.com/office/drawing/2014/main" id="{F571E703-CAC9-0001-80C5-C4D93489FCB4}"/>
              </a:ext>
            </a:extLst>
          </p:cNvPr>
          <p:cNvSpPr/>
          <p:nvPr/>
        </p:nvSpPr>
        <p:spPr>
          <a:xfrm>
            <a:off x="5622857" y="3325413"/>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760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a:p>
        </p:txBody>
      </p:sp>
      <p:sp>
        <p:nvSpPr>
          <p:cNvPr id="35" name="TextBox 34">
            <a:extLst>
              <a:ext uri="{FF2B5EF4-FFF2-40B4-BE49-F238E27FC236}">
                <a16:creationId xmlns:a16="http://schemas.microsoft.com/office/drawing/2014/main" id="{9C7BAA28-E1F1-B5F1-6944-91CC2B68EB03}"/>
              </a:ext>
            </a:extLst>
          </p:cNvPr>
          <p:cNvSpPr txBox="1"/>
          <p:nvPr/>
        </p:nvSpPr>
        <p:spPr>
          <a:xfrm>
            <a:off x="7198360" y="1801990"/>
            <a:ext cx="4864842"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configured external LLM is used to generate surrounding details. </a:t>
            </a:r>
          </a:p>
        </p:txBody>
      </p:sp>
      <p:sp>
        <p:nvSpPr>
          <p:cNvPr id="75" name="Rectangle 74">
            <a:extLst>
              <a:ext uri="{FF2B5EF4-FFF2-40B4-BE49-F238E27FC236}">
                <a16:creationId xmlns:a16="http://schemas.microsoft.com/office/drawing/2014/main" id="{59552877-2592-E4A4-D90E-BD10FB47BB98}"/>
              </a:ext>
            </a:extLst>
          </p:cNvPr>
          <p:cNvSpPr/>
          <p:nvPr/>
        </p:nvSpPr>
        <p:spPr>
          <a:xfrm>
            <a:off x="3826692" y="332141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76" name="Rectangle 75">
            <a:extLst>
              <a:ext uri="{FF2B5EF4-FFF2-40B4-BE49-F238E27FC236}">
                <a16:creationId xmlns:a16="http://schemas.microsoft.com/office/drawing/2014/main" id="{C6CA388E-DD87-A0F9-09E1-59FF082EA65B}"/>
              </a:ext>
            </a:extLst>
          </p:cNvPr>
          <p:cNvSpPr/>
          <p:nvPr/>
        </p:nvSpPr>
        <p:spPr>
          <a:xfrm>
            <a:off x="934447" y="217149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7" name="Rectangle 76">
            <a:extLst>
              <a:ext uri="{FF2B5EF4-FFF2-40B4-BE49-F238E27FC236}">
                <a16:creationId xmlns:a16="http://schemas.microsoft.com/office/drawing/2014/main" id="{A216E74D-6E5B-5DA6-BFBC-621258394E84}"/>
              </a:ext>
            </a:extLst>
          </p:cNvPr>
          <p:cNvSpPr/>
          <p:nvPr/>
        </p:nvSpPr>
        <p:spPr>
          <a:xfrm>
            <a:off x="934248"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78" name="Rectangle 77">
            <a:extLst>
              <a:ext uri="{FF2B5EF4-FFF2-40B4-BE49-F238E27FC236}">
                <a16:creationId xmlns:a16="http://schemas.microsoft.com/office/drawing/2014/main" id="{A64F74F3-E936-0968-64A8-A1A0D2335FEF}"/>
              </a:ext>
            </a:extLst>
          </p:cNvPr>
          <p:cNvSpPr/>
          <p:nvPr/>
        </p:nvSpPr>
        <p:spPr>
          <a:xfrm>
            <a:off x="934449" y="332137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79" name="Connector: Elbow 78">
            <a:extLst>
              <a:ext uri="{FF2B5EF4-FFF2-40B4-BE49-F238E27FC236}">
                <a16:creationId xmlns:a16="http://schemas.microsoft.com/office/drawing/2014/main" id="{F24FEF12-A5AB-06C3-B021-EC0F5672F4D6}"/>
              </a:ext>
            </a:extLst>
          </p:cNvPr>
          <p:cNvCxnSpPr>
            <a:cxnSpLocks/>
            <a:stCxn id="78" idx="2"/>
            <a:endCxn id="77" idx="0"/>
          </p:cNvCxnSpPr>
          <p:nvPr/>
        </p:nvCxnSpPr>
        <p:spPr>
          <a:xfrm rot="5400000">
            <a:off x="1188737" y="420524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0CBE74-978B-325F-8A3C-6FC6A60626A1}"/>
              </a:ext>
            </a:extLst>
          </p:cNvPr>
          <p:cNvCxnSpPr>
            <a:cxnSpLocks/>
            <a:stCxn id="78" idx="0"/>
            <a:endCxn id="76" idx="2"/>
          </p:cNvCxnSpPr>
          <p:nvPr/>
        </p:nvCxnSpPr>
        <p:spPr>
          <a:xfrm rot="16200000" flipV="1">
            <a:off x="1247610" y="299668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A2822A1-E0D4-5AD3-1500-D2115E192276}"/>
              </a:ext>
            </a:extLst>
          </p:cNvPr>
          <p:cNvCxnSpPr>
            <a:cxnSpLocks/>
            <a:stCxn id="76" idx="1"/>
            <a:endCxn id="78" idx="1"/>
          </p:cNvCxnSpPr>
          <p:nvPr/>
        </p:nvCxnSpPr>
        <p:spPr>
          <a:xfrm rot="10800000" flipH="1" flipV="1">
            <a:off x="934447" y="242174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0B49917-BBD4-7B3C-C30D-B4EE34A0E550}"/>
              </a:ext>
            </a:extLst>
          </p:cNvPr>
          <p:cNvCxnSpPr>
            <a:cxnSpLocks/>
            <a:stCxn id="75" idx="1"/>
            <a:endCxn id="78" idx="3"/>
          </p:cNvCxnSpPr>
          <p:nvPr/>
        </p:nvCxnSpPr>
        <p:spPr>
          <a:xfrm rot="10800000">
            <a:off x="2210144" y="357163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D12C08-7737-3CA7-02D4-49442229F610}"/>
              </a:ext>
            </a:extLst>
          </p:cNvPr>
          <p:cNvSpPr txBox="1"/>
          <p:nvPr/>
        </p:nvSpPr>
        <p:spPr>
          <a:xfrm>
            <a:off x="2446247" y="3109107"/>
            <a:ext cx="1131325" cy="400110"/>
          </a:xfrm>
          <a:prstGeom prst="rect">
            <a:avLst/>
          </a:prstGeom>
          <a:noFill/>
        </p:spPr>
        <p:txBody>
          <a:bodyPr wrap="square" rtlCol="0">
            <a:spAutoFit/>
          </a:bodyPr>
          <a:lstStyle/>
          <a:p>
            <a:pPr algn="ctr"/>
            <a:r>
              <a:rPr lang="en-US" sz="1000" dirty="0"/>
              <a:t>Synthetic Templates</a:t>
            </a:r>
          </a:p>
        </p:txBody>
      </p:sp>
      <p:sp>
        <p:nvSpPr>
          <p:cNvPr id="84" name="TextBox 83">
            <a:extLst>
              <a:ext uri="{FF2B5EF4-FFF2-40B4-BE49-F238E27FC236}">
                <a16:creationId xmlns:a16="http://schemas.microsoft.com/office/drawing/2014/main" id="{E211402C-E9C2-3504-6100-0AEF46E8B4B8}"/>
              </a:ext>
            </a:extLst>
          </p:cNvPr>
          <p:cNvSpPr txBox="1"/>
          <p:nvPr/>
        </p:nvSpPr>
        <p:spPr>
          <a:xfrm>
            <a:off x="660715" y="271405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85" name="Rectangle 84">
            <a:extLst>
              <a:ext uri="{FF2B5EF4-FFF2-40B4-BE49-F238E27FC236}">
                <a16:creationId xmlns:a16="http://schemas.microsoft.com/office/drawing/2014/main" id="{301BB1D1-5AB5-FD9E-1BCB-35941789224F}"/>
              </a:ext>
            </a:extLst>
          </p:cNvPr>
          <p:cNvSpPr/>
          <p:nvPr/>
        </p:nvSpPr>
        <p:spPr>
          <a:xfrm>
            <a:off x="5628266" y="332137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86" name="Connector: Elbow 85">
            <a:extLst>
              <a:ext uri="{FF2B5EF4-FFF2-40B4-BE49-F238E27FC236}">
                <a16:creationId xmlns:a16="http://schemas.microsoft.com/office/drawing/2014/main" id="{6068D04F-F316-364B-B894-4F41692D32B8}"/>
              </a:ext>
            </a:extLst>
          </p:cNvPr>
          <p:cNvCxnSpPr>
            <a:cxnSpLocks/>
            <a:stCxn id="92" idx="2"/>
            <a:endCxn id="75" idx="0"/>
          </p:cNvCxnSpPr>
          <p:nvPr/>
        </p:nvCxnSpPr>
        <p:spPr>
          <a:xfrm rot="16200000" flipH="1">
            <a:off x="4160375" y="301725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E2D2676-C019-B893-1C06-3EC74E85D42E}"/>
              </a:ext>
            </a:extLst>
          </p:cNvPr>
          <p:cNvCxnSpPr>
            <a:cxnSpLocks/>
            <a:stCxn id="85" idx="1"/>
            <a:endCxn id="75" idx="3"/>
          </p:cNvCxnSpPr>
          <p:nvPr/>
        </p:nvCxnSpPr>
        <p:spPr>
          <a:xfrm rot="10800000" flipV="1">
            <a:off x="5102388" y="357163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2DE34E2-427A-0A20-3B41-9D50712AD0A9}"/>
              </a:ext>
            </a:extLst>
          </p:cNvPr>
          <p:cNvSpPr/>
          <p:nvPr/>
        </p:nvSpPr>
        <p:spPr>
          <a:xfrm>
            <a:off x="4632571" y="458472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89" name="Connector: Elbow 88">
            <a:extLst>
              <a:ext uri="{FF2B5EF4-FFF2-40B4-BE49-F238E27FC236}">
                <a16:creationId xmlns:a16="http://schemas.microsoft.com/office/drawing/2014/main" id="{98362562-7950-68B5-04DE-8581F2377CDB}"/>
              </a:ext>
            </a:extLst>
          </p:cNvPr>
          <p:cNvCxnSpPr>
            <a:cxnSpLocks/>
            <a:stCxn id="75" idx="2"/>
            <a:endCxn id="88" idx="0"/>
          </p:cNvCxnSpPr>
          <p:nvPr/>
        </p:nvCxnSpPr>
        <p:spPr>
          <a:xfrm rot="16200000" flipH="1">
            <a:off x="4486079" y="380038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16B277FE-3DDD-E197-5B18-C9D9563F5E23}"/>
              </a:ext>
            </a:extLst>
          </p:cNvPr>
          <p:cNvSpPr/>
          <p:nvPr/>
        </p:nvSpPr>
        <p:spPr>
          <a:xfrm>
            <a:off x="3087283"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91" name="Connector: Elbow 90">
            <a:extLst>
              <a:ext uri="{FF2B5EF4-FFF2-40B4-BE49-F238E27FC236}">
                <a16:creationId xmlns:a16="http://schemas.microsoft.com/office/drawing/2014/main" id="{9C6DE0D8-E186-2B3F-47E2-079AEC710E5C}"/>
              </a:ext>
            </a:extLst>
          </p:cNvPr>
          <p:cNvCxnSpPr>
            <a:cxnSpLocks/>
            <a:stCxn id="75" idx="2"/>
            <a:endCxn id="90" idx="0"/>
          </p:cNvCxnSpPr>
          <p:nvPr/>
        </p:nvCxnSpPr>
        <p:spPr>
          <a:xfrm rot="5400000">
            <a:off x="3711397" y="383566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26D43E3-155D-185E-60C1-66F0DA01B18A}"/>
              </a:ext>
            </a:extLst>
          </p:cNvPr>
          <p:cNvSpPr/>
          <p:nvPr/>
        </p:nvSpPr>
        <p:spPr>
          <a:xfrm>
            <a:off x="3825724" y="221354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93" name="Rectangle 92">
            <a:extLst>
              <a:ext uri="{FF2B5EF4-FFF2-40B4-BE49-F238E27FC236}">
                <a16:creationId xmlns:a16="http://schemas.microsoft.com/office/drawing/2014/main" id="{26A7D28C-6818-F370-9445-927D56231CF3}"/>
              </a:ext>
            </a:extLst>
          </p:cNvPr>
          <p:cNvSpPr/>
          <p:nvPr/>
        </p:nvSpPr>
        <p:spPr>
          <a:xfrm>
            <a:off x="2542613" y="361841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94" name="Rectangle 93">
            <a:extLst>
              <a:ext uri="{FF2B5EF4-FFF2-40B4-BE49-F238E27FC236}">
                <a16:creationId xmlns:a16="http://schemas.microsoft.com/office/drawing/2014/main" id="{0EDD7F4A-EDBC-A689-D643-1320BAB496E3}"/>
              </a:ext>
            </a:extLst>
          </p:cNvPr>
          <p:cNvSpPr/>
          <p:nvPr/>
        </p:nvSpPr>
        <p:spPr>
          <a:xfrm>
            <a:off x="2430794" y="221127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95" name="Cross 94">
            <a:extLst>
              <a:ext uri="{FF2B5EF4-FFF2-40B4-BE49-F238E27FC236}">
                <a16:creationId xmlns:a16="http://schemas.microsoft.com/office/drawing/2014/main" id="{CE0AD578-5052-CC24-BCCD-F1C7DA61BBB3}"/>
              </a:ext>
            </a:extLst>
          </p:cNvPr>
          <p:cNvSpPr/>
          <p:nvPr/>
        </p:nvSpPr>
        <p:spPr>
          <a:xfrm>
            <a:off x="2248482" y="234151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D81D01D-217C-CB4E-3A02-EF044F53A9A1}"/>
              </a:ext>
            </a:extLst>
          </p:cNvPr>
          <p:cNvSpPr/>
          <p:nvPr/>
        </p:nvSpPr>
        <p:spPr>
          <a:xfrm>
            <a:off x="3566013" y="3043018"/>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a:extLst>
              <a:ext uri="{FF2B5EF4-FFF2-40B4-BE49-F238E27FC236}">
                <a16:creationId xmlns:a16="http://schemas.microsoft.com/office/drawing/2014/main" id="{1DC5AA84-13DC-B05F-C686-ECCD88283CDC}"/>
              </a:ext>
            </a:extLst>
          </p:cNvPr>
          <p:cNvSpPr/>
          <p:nvPr/>
        </p:nvSpPr>
        <p:spPr>
          <a:xfrm>
            <a:off x="705721" y="6106453"/>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AESOP reduces the time required for social media scenario design from months to days </a:t>
            </a:r>
          </a:p>
        </p:txBody>
      </p:sp>
    </p:spTree>
    <p:extLst>
      <p:ext uri="{BB962C8B-B14F-4D97-AF65-F5344CB8AC3E}">
        <p14:creationId xmlns:p14="http://schemas.microsoft.com/office/powerpoint/2010/main" val="33355492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a:p>
        </p:txBody>
      </p:sp>
      <p:sp>
        <p:nvSpPr>
          <p:cNvPr id="9" name="TextBox 8">
            <a:extLst>
              <a:ext uri="{FF2B5EF4-FFF2-40B4-BE49-F238E27FC236}">
                <a16:creationId xmlns:a16="http://schemas.microsoft.com/office/drawing/2014/main" id="{F5670D81-16E3-F02B-7AAB-1B6CB88036EC}"/>
              </a:ext>
            </a:extLst>
          </p:cNvPr>
          <p:cNvSpPr txBox="1"/>
          <p:nvPr/>
        </p:nvSpPr>
        <p:spPr>
          <a:xfrm>
            <a:off x="6593841" y="1818640"/>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Tree>
    <p:extLst>
      <p:ext uri="{BB962C8B-B14F-4D97-AF65-F5344CB8AC3E}">
        <p14:creationId xmlns:p14="http://schemas.microsoft.com/office/powerpoint/2010/main" val="351706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FD327-B590-E0B9-16ED-8AF9F9592367}"/>
              </a:ext>
            </a:extLst>
          </p:cNvPr>
          <p:cNvSpPr>
            <a:spLocks noGrp="1"/>
          </p:cNvSpPr>
          <p:nvPr>
            <p:ph type="title"/>
          </p:nvPr>
        </p:nvSpPr>
        <p:spPr/>
        <p:txBody>
          <a:bodyPr/>
          <a:lstStyle/>
          <a:p>
            <a:r>
              <a:rPr lang="en-US" dirty="0"/>
              <a:t>AESOP Data Structure</a:t>
            </a:r>
          </a:p>
        </p:txBody>
      </p:sp>
      <p:sp>
        <p:nvSpPr>
          <p:cNvPr id="3" name="Slide Number Placeholder 2">
            <a:extLst>
              <a:ext uri="{FF2B5EF4-FFF2-40B4-BE49-F238E27FC236}">
                <a16:creationId xmlns:a16="http://schemas.microsoft.com/office/drawing/2014/main" id="{41AC114D-2F22-CA00-4669-248936D0A4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7" name="Oval 6">
            <a:extLst>
              <a:ext uri="{FF2B5EF4-FFF2-40B4-BE49-F238E27FC236}">
                <a16:creationId xmlns:a16="http://schemas.microsoft.com/office/drawing/2014/main" id="{D60790E5-6EAE-2864-CA7B-0050477A7103}"/>
              </a:ext>
            </a:extLst>
          </p:cNvPr>
          <p:cNvSpPr/>
          <p:nvPr/>
        </p:nvSpPr>
        <p:spPr>
          <a:xfrm>
            <a:off x="4591675" y="2134282"/>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8" name="Oval 7">
            <a:extLst>
              <a:ext uri="{FF2B5EF4-FFF2-40B4-BE49-F238E27FC236}">
                <a16:creationId xmlns:a16="http://schemas.microsoft.com/office/drawing/2014/main" id="{E8583356-5669-AC7C-57FA-9156F34FB3CA}"/>
              </a:ext>
            </a:extLst>
          </p:cNvPr>
          <p:cNvSpPr/>
          <p:nvPr/>
        </p:nvSpPr>
        <p:spPr>
          <a:xfrm>
            <a:off x="5495695" y="4389552"/>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9" name="Oval 8">
            <a:extLst>
              <a:ext uri="{FF2B5EF4-FFF2-40B4-BE49-F238E27FC236}">
                <a16:creationId xmlns:a16="http://schemas.microsoft.com/office/drawing/2014/main" id="{764C9042-A707-7801-EE5A-3D144787AEB9}"/>
              </a:ext>
            </a:extLst>
          </p:cNvPr>
          <p:cNvSpPr/>
          <p:nvPr/>
        </p:nvSpPr>
        <p:spPr>
          <a:xfrm>
            <a:off x="4591675"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10" name="Oval 9">
            <a:extLst>
              <a:ext uri="{FF2B5EF4-FFF2-40B4-BE49-F238E27FC236}">
                <a16:creationId xmlns:a16="http://schemas.microsoft.com/office/drawing/2014/main" id="{933377CC-3C9C-F1A6-86F2-9ED382ADDA22}"/>
              </a:ext>
            </a:extLst>
          </p:cNvPr>
          <p:cNvSpPr/>
          <p:nvPr/>
        </p:nvSpPr>
        <p:spPr>
          <a:xfrm>
            <a:off x="6299198" y="5571273"/>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6A14B24E-64F9-37A6-338D-080194B887C7}"/>
              </a:ext>
            </a:extLst>
          </p:cNvPr>
          <p:cNvCxnSpPr>
            <a:cxnSpLocks/>
            <a:stCxn id="8" idx="5"/>
            <a:endCxn id="10" idx="0"/>
          </p:cNvCxnSpPr>
          <p:nvPr/>
        </p:nvCxnSpPr>
        <p:spPr>
          <a:xfrm>
            <a:off x="6676700" y="5129328"/>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85BA5C5-9D10-2F42-5D58-703AD6CEB575}"/>
              </a:ext>
            </a:extLst>
          </p:cNvPr>
          <p:cNvCxnSpPr>
            <a:cxnSpLocks/>
            <a:stCxn id="8" idx="3"/>
            <a:endCxn id="9" idx="0"/>
          </p:cNvCxnSpPr>
          <p:nvPr/>
        </p:nvCxnSpPr>
        <p:spPr>
          <a:xfrm flipH="1">
            <a:off x="5352673" y="5129328"/>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CD09356-21FD-ABE2-1B56-D293B09E53E8}"/>
              </a:ext>
            </a:extLst>
          </p:cNvPr>
          <p:cNvCxnSpPr>
            <a:cxnSpLocks/>
            <a:stCxn id="8" idx="1"/>
            <a:endCxn id="7" idx="4"/>
          </p:cNvCxnSpPr>
          <p:nvPr/>
        </p:nvCxnSpPr>
        <p:spPr>
          <a:xfrm flipH="1" flipV="1">
            <a:off x="5442897" y="3554009"/>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FBAF176-D79B-01A0-EDC2-0D7051BE7F52}"/>
              </a:ext>
            </a:extLst>
          </p:cNvPr>
          <p:cNvSpPr/>
          <p:nvPr/>
        </p:nvSpPr>
        <p:spPr>
          <a:xfrm>
            <a:off x="6294120" y="1879797"/>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Narrative</a:t>
            </a:r>
          </a:p>
        </p:txBody>
      </p:sp>
      <p:sp>
        <p:nvSpPr>
          <p:cNvPr id="15" name="Oval 14">
            <a:extLst>
              <a:ext uri="{FF2B5EF4-FFF2-40B4-BE49-F238E27FC236}">
                <a16:creationId xmlns:a16="http://schemas.microsoft.com/office/drawing/2014/main" id="{4081FC70-B145-A7A2-AF17-E04ADEF723C8}"/>
              </a:ext>
            </a:extLst>
          </p:cNvPr>
          <p:cNvSpPr/>
          <p:nvPr/>
        </p:nvSpPr>
        <p:spPr>
          <a:xfrm>
            <a:off x="8890186" y="438955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6" name="Oval 15">
            <a:extLst>
              <a:ext uri="{FF2B5EF4-FFF2-40B4-BE49-F238E27FC236}">
                <a16:creationId xmlns:a16="http://schemas.microsoft.com/office/drawing/2014/main" id="{3BBC2ABD-EEC4-0636-2281-5A0688463657}"/>
              </a:ext>
            </a:extLst>
          </p:cNvPr>
          <p:cNvSpPr/>
          <p:nvPr/>
        </p:nvSpPr>
        <p:spPr>
          <a:xfrm>
            <a:off x="8084193" y="2284357"/>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7" name="Arrow: Right 16">
            <a:extLst>
              <a:ext uri="{FF2B5EF4-FFF2-40B4-BE49-F238E27FC236}">
                <a16:creationId xmlns:a16="http://schemas.microsoft.com/office/drawing/2014/main" id="{4AAA8195-DA28-5D31-3956-692629D4D857}"/>
              </a:ext>
            </a:extLst>
          </p:cNvPr>
          <p:cNvSpPr/>
          <p:nvPr/>
        </p:nvSpPr>
        <p:spPr>
          <a:xfrm>
            <a:off x="6294118" y="2337926"/>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8" name="Straight Arrow Connector 17">
            <a:extLst>
              <a:ext uri="{FF2B5EF4-FFF2-40B4-BE49-F238E27FC236}">
                <a16:creationId xmlns:a16="http://schemas.microsoft.com/office/drawing/2014/main" id="{66EDAFCB-E911-9580-16AE-A5ABCB718696}"/>
              </a:ext>
            </a:extLst>
          </p:cNvPr>
          <p:cNvCxnSpPr>
            <a:cxnSpLocks/>
            <a:stCxn id="15" idx="0"/>
            <a:endCxn id="16" idx="5"/>
          </p:cNvCxnSpPr>
          <p:nvPr/>
        </p:nvCxnSpPr>
        <p:spPr>
          <a:xfrm flipH="1" flipV="1">
            <a:off x="9230107" y="3239975"/>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5F85567-16B7-5833-A4BA-2E73B48A93BD}"/>
              </a:ext>
            </a:extLst>
          </p:cNvPr>
          <p:cNvSpPr/>
          <p:nvPr/>
        </p:nvSpPr>
        <p:spPr>
          <a:xfrm>
            <a:off x="10588840" y="4389551"/>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0" name="Oval 19">
            <a:extLst>
              <a:ext uri="{FF2B5EF4-FFF2-40B4-BE49-F238E27FC236}">
                <a16:creationId xmlns:a16="http://schemas.microsoft.com/office/drawing/2014/main" id="{E3A34046-8E7F-634F-B739-0CB627080B98}"/>
              </a:ext>
            </a:extLst>
          </p:cNvPr>
          <p:cNvSpPr/>
          <p:nvPr/>
        </p:nvSpPr>
        <p:spPr>
          <a:xfrm>
            <a:off x="10588840" y="2271740"/>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1" name="Straight Arrow Connector 20">
            <a:extLst>
              <a:ext uri="{FF2B5EF4-FFF2-40B4-BE49-F238E27FC236}">
                <a16:creationId xmlns:a16="http://schemas.microsoft.com/office/drawing/2014/main" id="{6060ABDE-8575-FCB1-D812-9F74BEC5C9BF}"/>
              </a:ext>
            </a:extLst>
          </p:cNvPr>
          <p:cNvCxnSpPr>
            <a:cxnSpLocks/>
            <a:stCxn id="19" idx="0"/>
            <a:endCxn id="20" idx="4"/>
          </p:cNvCxnSpPr>
          <p:nvPr/>
        </p:nvCxnSpPr>
        <p:spPr>
          <a:xfrm flipV="1">
            <a:off x="11347733" y="3162067"/>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E9A02B6-9FD0-B37D-396B-2B54F655B3B4}"/>
              </a:ext>
            </a:extLst>
          </p:cNvPr>
          <p:cNvCxnSpPr>
            <a:cxnSpLocks/>
            <a:stCxn id="20" idx="2"/>
            <a:endCxn id="14" idx="3"/>
          </p:cNvCxnSpPr>
          <p:nvPr/>
        </p:nvCxnSpPr>
        <p:spPr>
          <a:xfrm flipH="1">
            <a:off x="9610463" y="2716904"/>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F298309C-BA52-791C-645D-0A24EFDEB41C}"/>
              </a:ext>
            </a:extLst>
          </p:cNvPr>
          <p:cNvSpPr/>
          <p:nvPr/>
        </p:nvSpPr>
        <p:spPr>
          <a:xfrm>
            <a:off x="7194401" y="4378672"/>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4" name="Straight Arrow Connector 23">
            <a:extLst>
              <a:ext uri="{FF2B5EF4-FFF2-40B4-BE49-F238E27FC236}">
                <a16:creationId xmlns:a16="http://schemas.microsoft.com/office/drawing/2014/main" id="{3288697E-D755-1B00-1889-2A4EA61BA6EE}"/>
              </a:ext>
            </a:extLst>
          </p:cNvPr>
          <p:cNvCxnSpPr>
            <a:cxnSpLocks/>
            <a:stCxn id="23" idx="2"/>
            <a:endCxn id="8" idx="6"/>
          </p:cNvCxnSpPr>
          <p:nvPr/>
        </p:nvCxnSpPr>
        <p:spPr>
          <a:xfrm flipH="1" flipV="1">
            <a:off x="6879328" y="4822903"/>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25AE242-7FF2-A264-3BE1-784E8E00209F}"/>
              </a:ext>
            </a:extLst>
          </p:cNvPr>
          <p:cNvCxnSpPr>
            <a:cxnSpLocks/>
            <a:stCxn id="23" idx="0"/>
            <a:endCxn id="14" idx="2"/>
          </p:cNvCxnSpPr>
          <p:nvPr/>
        </p:nvCxnSpPr>
        <p:spPr>
          <a:xfrm flipH="1" flipV="1">
            <a:off x="7952292" y="3554010"/>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5E5976E-0FB4-C82B-1082-E8862C8661DB}"/>
              </a:ext>
            </a:extLst>
          </p:cNvPr>
          <p:cNvSpPr txBox="1"/>
          <p:nvPr/>
        </p:nvSpPr>
        <p:spPr>
          <a:xfrm>
            <a:off x="671297" y="1804686"/>
            <a:ext cx="3877419" cy="4401205"/>
          </a:xfrm>
          <a:prstGeom prst="rect">
            <a:avLst/>
          </a:prstGeom>
          <a:noFill/>
        </p:spPr>
        <p:txBody>
          <a:bodyPr wrap="square" rtlCol="0">
            <a:spAutoFit/>
          </a:bodyPr>
          <a:lstStyle/>
          <a:p>
            <a:r>
              <a:rPr lang="en-US" dirty="0"/>
              <a:t>We are specifying Twitter Account information</a:t>
            </a:r>
          </a:p>
          <a:p>
            <a:endParaRPr lang="en-US" dirty="0"/>
          </a:p>
          <a:p>
            <a:r>
              <a:rPr lang="en-US" dirty="0"/>
              <a:t>We can also specify a Group by ensuring the owning actor for an account is a member of it</a:t>
            </a:r>
          </a:p>
          <a:p>
            <a:r>
              <a:rPr lang="en-US" dirty="0"/>
              <a:t>Group membership is split in two:</a:t>
            </a:r>
          </a:p>
          <a:p>
            <a:pPr marL="342900" indent="-342900">
              <a:buAutoNum type="alphaLcParenR"/>
            </a:pPr>
            <a:r>
              <a:rPr lang="en-US" dirty="0"/>
              <a:t>Full members – full members are eligible to be retweeted by other full members and are also eligible to originally tweet about Group associated Narratives</a:t>
            </a:r>
          </a:p>
          <a:p>
            <a:pPr marL="342900" indent="-342900">
              <a:buAutoNum type="alphaLcParenR"/>
            </a:pPr>
            <a:r>
              <a:rPr lang="en-US" dirty="0"/>
              <a:t>Source members – source members are eligible to be retweeted by full members but will never originally tweet about Group associated Narratives</a:t>
            </a:r>
          </a:p>
          <a:p>
            <a:endParaRPr lang="en-US" dirty="0"/>
          </a:p>
          <a:p>
            <a:r>
              <a:rPr lang="en-US" dirty="0"/>
              <a:t>Groups have associated Narratives that they espouse (which include BEND maneuver likelihood). These Narratives, in-turn, are associated with Events. Events will cause spikes in Narrative tweets, etc.</a:t>
            </a:r>
          </a:p>
          <a:p>
            <a:endParaRPr lang="en-US" dirty="0"/>
          </a:p>
        </p:txBody>
      </p:sp>
      <p:sp>
        <p:nvSpPr>
          <p:cNvPr id="27" name="Oval 26">
            <a:extLst>
              <a:ext uri="{FF2B5EF4-FFF2-40B4-BE49-F238E27FC236}">
                <a16:creationId xmlns:a16="http://schemas.microsoft.com/office/drawing/2014/main" id="{7BBA4949-96BA-1DC8-AB4A-62C9C8690AFD}"/>
              </a:ext>
            </a:extLst>
          </p:cNvPr>
          <p:cNvSpPr/>
          <p:nvPr/>
        </p:nvSpPr>
        <p:spPr>
          <a:xfrm>
            <a:off x="315697" y="1804686"/>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8" name="Oval 27">
            <a:extLst>
              <a:ext uri="{FF2B5EF4-FFF2-40B4-BE49-F238E27FC236}">
                <a16:creationId xmlns:a16="http://schemas.microsoft.com/office/drawing/2014/main" id="{FD38229F-0D7B-D66B-A365-C553022DA793}"/>
              </a:ext>
            </a:extLst>
          </p:cNvPr>
          <p:cNvSpPr/>
          <p:nvPr/>
        </p:nvSpPr>
        <p:spPr>
          <a:xfrm>
            <a:off x="4589389" y="5501837"/>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9" name="Oval 28">
            <a:extLst>
              <a:ext uri="{FF2B5EF4-FFF2-40B4-BE49-F238E27FC236}">
                <a16:creationId xmlns:a16="http://schemas.microsoft.com/office/drawing/2014/main" id="{47AE7BF4-D137-91FE-0187-49F2B4BB87DA}"/>
              </a:ext>
            </a:extLst>
          </p:cNvPr>
          <p:cNvSpPr/>
          <p:nvPr/>
        </p:nvSpPr>
        <p:spPr>
          <a:xfrm>
            <a:off x="315697" y="242003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0" name="Oval 29">
            <a:extLst>
              <a:ext uri="{FF2B5EF4-FFF2-40B4-BE49-F238E27FC236}">
                <a16:creationId xmlns:a16="http://schemas.microsoft.com/office/drawing/2014/main" id="{05270EE5-5732-D68C-D257-9222F7AB2313}"/>
              </a:ext>
            </a:extLst>
          </p:cNvPr>
          <p:cNvSpPr/>
          <p:nvPr/>
        </p:nvSpPr>
        <p:spPr>
          <a:xfrm>
            <a:off x="4997073" y="1956481"/>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1" name="Oval 30">
            <a:extLst>
              <a:ext uri="{FF2B5EF4-FFF2-40B4-BE49-F238E27FC236}">
                <a16:creationId xmlns:a16="http://schemas.microsoft.com/office/drawing/2014/main" id="{399D2953-1920-651B-E934-16590DD0D36D}"/>
              </a:ext>
            </a:extLst>
          </p:cNvPr>
          <p:cNvSpPr/>
          <p:nvPr/>
        </p:nvSpPr>
        <p:spPr>
          <a:xfrm>
            <a:off x="312834" y="4903970"/>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33" name="Oval 32">
            <a:extLst>
              <a:ext uri="{FF2B5EF4-FFF2-40B4-BE49-F238E27FC236}">
                <a16:creationId xmlns:a16="http://schemas.microsoft.com/office/drawing/2014/main" id="{13D6434E-FD3B-B41B-3C37-7921146F984C}"/>
              </a:ext>
            </a:extLst>
          </p:cNvPr>
          <p:cNvSpPr/>
          <p:nvPr/>
        </p:nvSpPr>
        <p:spPr>
          <a:xfrm>
            <a:off x="9334152" y="3772415"/>
            <a:ext cx="355600" cy="355600"/>
          </a:xfrm>
          <a:prstGeom prst="ellipse">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Tree>
    <p:extLst>
      <p:ext uri="{BB962C8B-B14F-4D97-AF65-F5344CB8AC3E}">
        <p14:creationId xmlns:p14="http://schemas.microsoft.com/office/powerpoint/2010/main" val="2771543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1454244" cy="369332"/>
          </a:xfrm>
          <a:prstGeom prst="rect">
            <a:avLst/>
          </a:prstGeom>
          <a:noFill/>
        </p:spPr>
        <p:txBody>
          <a:bodyPr wrap="none" rtlCol="0">
            <a:spAutoFit/>
          </a:bodyPr>
          <a:lstStyle/>
          <a:p>
            <a:r>
              <a:rPr lang="en-US" sz="1800" dirty="0"/>
              <a:t>Event Cards</a:t>
            </a:r>
          </a:p>
        </p:txBody>
      </p:sp>
      <p:sp>
        <p:nvSpPr>
          <p:cNvPr id="6" name="TextBox 5">
            <a:extLst>
              <a:ext uri="{FF2B5EF4-FFF2-40B4-BE49-F238E27FC236}">
                <a16:creationId xmlns:a16="http://schemas.microsoft.com/office/drawing/2014/main" id="{AB5E04B1-A077-D3F8-C23C-CE26E3AB9F19}"/>
              </a:ext>
            </a:extLst>
          </p:cNvPr>
          <p:cNvSpPr txBox="1"/>
          <p:nvPr/>
        </p:nvSpPr>
        <p:spPr>
          <a:xfrm>
            <a:off x="5389893"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8828760" y="1964647"/>
            <a:ext cx="2608406" cy="369332"/>
          </a:xfrm>
          <a:prstGeom prst="rect">
            <a:avLst/>
          </a:prstGeom>
          <a:noFill/>
        </p:spPr>
        <p:txBody>
          <a:bodyPr wrap="none" rtlCol="0">
            <a:spAutoFit/>
          </a:bodyPr>
          <a:lstStyle/>
          <a:p>
            <a:pPr algn="ctr"/>
            <a:r>
              <a:rPr lang="en-US" sz="1800" dirty="0"/>
              <a:t>News Articles and Sites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Tree>
    <p:extLst>
      <p:ext uri="{BB962C8B-B14F-4D97-AF65-F5344CB8AC3E}">
        <p14:creationId xmlns:p14="http://schemas.microsoft.com/office/powerpoint/2010/main" val="886710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18</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Tree>
    <p:extLst>
      <p:ext uri="{BB962C8B-B14F-4D97-AF65-F5344CB8AC3E}">
        <p14:creationId xmlns:p14="http://schemas.microsoft.com/office/powerpoint/2010/main" val="1310596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F7FF282-5B85-D433-7345-A5B22790C6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9E45F67-77D2-7230-B449-0ED2DB1566E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33EC987B-149B-A11E-F8A3-D0575DEA837B}"/>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19</a:t>
            </a:fld>
            <a:endParaRPr dirty="0"/>
          </a:p>
        </p:txBody>
      </p:sp>
      <p:sp>
        <p:nvSpPr>
          <p:cNvPr id="5" name="Rectangle 4">
            <a:extLst>
              <a:ext uri="{FF2B5EF4-FFF2-40B4-BE49-F238E27FC236}">
                <a16:creationId xmlns:a16="http://schemas.microsoft.com/office/drawing/2014/main" id="{E7E55741-D078-AA77-337C-AC96681D319E}"/>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BC27DB5C-924C-C730-865F-82A66A1033D4}"/>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F6D888C9-10E1-4359-6194-3415ADCDF9DB}"/>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4084E6FC-11CD-8759-8FA0-01412F0CE102}"/>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6E328DA4-1377-49E9-11AA-ADE861C6CD4B}"/>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E4AFCB9-68E7-595A-67CF-84DF4CCA9DB5}"/>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41B2757-8AB6-34B0-7500-0CCECAB8FDD0}"/>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47196E0-BB6B-743B-14CA-F4AB481A1C7B}"/>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8718B39-F0B2-4210-20D4-833E26919AAC}"/>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2CA23E93-1044-F2A5-BDD6-879CAF786BAD}"/>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0912D56F-3B5F-CC74-6B29-6389270C2336}"/>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E5AC7953-1858-3B26-6467-58091C0AA421}"/>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9F6AF-01DC-A84C-F59B-18B0A5E55E6C}"/>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70A83D7-E531-C9FC-CB88-DFB32EE54D9B}"/>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8BB0CF98-3A08-F93F-160E-F4624B7DD233}"/>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978C99-E268-447D-A83F-2F808C9C81AA}"/>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C8C3DE18-37FE-D251-6DBD-60539453265A}"/>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0E54140A-E708-5845-9DC0-012677D24501}"/>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1783FB18-368D-C914-6E20-FB948D3DF64A}"/>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524EC47A-0C80-434D-FE5C-7C86491DFBF5}"/>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E53A52DF-68ED-502B-5469-9BDB4EC9BC30}"/>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DB81F6BF-F69F-9812-23E9-20EF9937F93E}"/>
              </a:ext>
            </a:extLst>
          </p:cNvPr>
          <p:cNvSpPr/>
          <p:nvPr/>
        </p:nvSpPr>
        <p:spPr>
          <a:xfrm>
            <a:off x="4255228" y="3780607"/>
            <a:ext cx="1573077" cy="615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24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005D94F-D3B0-AC50-0B5A-4A5A77D6A53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DF787F9-534B-5866-614E-AE50C579AE99}"/>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Outline</a:t>
            </a:r>
            <a:endParaRPr sz="3900" dirty="0"/>
          </a:p>
        </p:txBody>
      </p:sp>
      <p:sp>
        <p:nvSpPr>
          <p:cNvPr id="127" name="Google Shape;127;g227a5b56a84_0_7">
            <a:extLst>
              <a:ext uri="{FF2B5EF4-FFF2-40B4-BE49-F238E27FC236}">
                <a16:creationId xmlns:a16="http://schemas.microsoft.com/office/drawing/2014/main" id="{817346B5-8FB3-1727-6B6C-72774C0F92E4}"/>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a:t>
            </a:fld>
            <a:endParaRPr dirty="0"/>
          </a:p>
        </p:txBody>
      </p:sp>
      <p:sp>
        <p:nvSpPr>
          <p:cNvPr id="7" name="Google Shape;126;g227a5b56a84_0_7">
            <a:extLst>
              <a:ext uri="{FF2B5EF4-FFF2-40B4-BE49-F238E27FC236}">
                <a16:creationId xmlns:a16="http://schemas.microsoft.com/office/drawing/2014/main" id="{FC408522-A76F-0D10-1D59-849A693B793C}"/>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Wingdings" panose="05000000000000000000" pitchFamily="2" charset="2"/>
              <a:buChar char="q"/>
            </a:pPr>
            <a:r>
              <a:rPr lang="en-US" dirty="0"/>
              <a:t>Introduction</a:t>
            </a:r>
          </a:p>
          <a:p>
            <a:pPr indent="-361950">
              <a:lnSpc>
                <a:spcPct val="100000"/>
              </a:lnSpc>
              <a:spcBef>
                <a:spcPts val="0"/>
              </a:spcBef>
              <a:spcAft>
                <a:spcPts val="1200"/>
              </a:spcAft>
              <a:buSzPts val="2100"/>
              <a:buFont typeface="Wingdings" panose="05000000000000000000" pitchFamily="2" charset="2"/>
              <a:buChar char="q"/>
            </a:pPr>
            <a:r>
              <a:rPr lang="en-US" dirty="0"/>
              <a:t>Background/Doctrinal BEND</a:t>
            </a:r>
          </a:p>
          <a:p>
            <a:pPr indent="-361950">
              <a:lnSpc>
                <a:spcPct val="100000"/>
              </a:lnSpc>
              <a:spcBef>
                <a:spcPts val="0"/>
              </a:spcBef>
              <a:spcAft>
                <a:spcPts val="1200"/>
              </a:spcAft>
              <a:buSzPts val="2100"/>
              <a:buFont typeface="Wingdings" panose="05000000000000000000" pitchFamily="2" charset="2"/>
              <a:buChar char="q"/>
            </a:pPr>
            <a:r>
              <a:rPr lang="en-US" dirty="0"/>
              <a:t>AI-Enabled BEND Scenario Development</a:t>
            </a:r>
          </a:p>
          <a:p>
            <a:pPr indent="-361950">
              <a:lnSpc>
                <a:spcPct val="100000"/>
              </a:lnSpc>
              <a:spcBef>
                <a:spcPts val="0"/>
              </a:spcBef>
              <a:spcAft>
                <a:spcPts val="1200"/>
              </a:spcAft>
              <a:buSzPts val="2100"/>
              <a:buFont typeface="Wingdings" panose="05000000000000000000" pitchFamily="2" charset="2"/>
              <a:buChar char="q"/>
            </a:pPr>
            <a:r>
              <a:rPr lang="en-US" dirty="0"/>
              <a:t>Generating Synthetic Data for BEND Training</a:t>
            </a:r>
          </a:p>
          <a:p>
            <a:pPr indent="-361950">
              <a:lnSpc>
                <a:spcPct val="100000"/>
              </a:lnSpc>
              <a:spcBef>
                <a:spcPts val="0"/>
              </a:spcBef>
              <a:spcAft>
                <a:spcPts val="1200"/>
              </a:spcAft>
              <a:buSzPts val="2100"/>
              <a:buFont typeface="Wingdings" panose="05000000000000000000" pitchFamily="2" charset="2"/>
              <a:buChar char="q"/>
            </a:pPr>
            <a:r>
              <a:rPr lang="en-US" dirty="0"/>
              <a:t>BEND-Effects and Improving the BEND Framework</a:t>
            </a:r>
          </a:p>
          <a:p>
            <a:pPr indent="-361950">
              <a:lnSpc>
                <a:spcPct val="100000"/>
              </a:lnSpc>
              <a:spcBef>
                <a:spcPts val="0"/>
              </a:spcBef>
              <a:spcAft>
                <a:spcPts val="1200"/>
              </a:spcAft>
              <a:buSzPts val="2100"/>
              <a:buFont typeface="Wingdings" panose="05000000000000000000" pitchFamily="2" charset="2"/>
              <a:buChar char="q"/>
            </a:pPr>
            <a:r>
              <a:rPr lang="en-US" dirty="0"/>
              <a:t>Conclusions</a:t>
            </a:r>
          </a:p>
          <a:p>
            <a:pPr indent="-361950">
              <a:lnSpc>
                <a:spcPct val="150000"/>
              </a:lnSpc>
              <a:spcBef>
                <a:spcPts val="0"/>
              </a:spcBef>
              <a:buSzPts val="2100"/>
              <a:buFont typeface="Noto Sans Symbols"/>
              <a:buChar char="●"/>
            </a:pPr>
            <a:endParaRPr lang="en-US" dirty="0"/>
          </a:p>
        </p:txBody>
      </p:sp>
    </p:spTree>
    <p:extLst>
      <p:ext uri="{BB962C8B-B14F-4D97-AF65-F5344CB8AC3E}">
        <p14:creationId xmlns:p14="http://schemas.microsoft.com/office/powerpoint/2010/main" val="31377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FE5B-12A1-1316-DBFE-B513C4B93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E6CC0-86BD-FC22-EA10-3BB1F485C40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982A9FFF-5D4F-DFC6-1F35-F8303C7D4A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20</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5F71350B-E5E3-12CA-5A97-3FE083A97B90}"/>
              </a:ext>
            </a:extLst>
          </p:cNvPr>
          <p:cNvGraphicFramePr>
            <a:graphicFrameLocks noGrp="1"/>
          </p:cNvGraphicFramePr>
          <p:nvPr>
            <p:extLst>
              <p:ext uri="{D42A27DB-BD31-4B8C-83A1-F6EECF244321}">
                <p14:modId xmlns:p14="http://schemas.microsoft.com/office/powerpoint/2010/main" val="2712950110"/>
              </p:ext>
            </p:extLst>
          </p:nvPr>
        </p:nvGraphicFramePr>
        <p:xfrm>
          <a:off x="1725314" y="4143945"/>
          <a:ext cx="2788920" cy="1813560"/>
        </p:xfrm>
        <a:graphic>
          <a:graphicData uri="http://schemas.openxmlformats.org/drawingml/2006/table">
            <a:tbl>
              <a:tblPr firstRow="1" bandRow="1">
                <a:tableStyleId>{7A98C86E-6F1F-4A7F-8C20-034C1E1CA2C3}</a:tableStyleId>
              </a:tblPr>
              <a:tblGrid>
                <a:gridCol w="1394460">
                  <a:extLst>
                    <a:ext uri="{9D8B030D-6E8A-4147-A177-3AD203B41FA5}">
                      <a16:colId xmlns:a16="http://schemas.microsoft.com/office/drawing/2014/main" val="823049421"/>
                    </a:ext>
                  </a:extLst>
                </a:gridCol>
                <a:gridCol w="1394460">
                  <a:extLst>
                    <a:ext uri="{9D8B030D-6E8A-4147-A177-3AD203B41FA5}">
                      <a16:colId xmlns:a16="http://schemas.microsoft.com/office/drawing/2014/main" val="423356513"/>
                    </a:ext>
                  </a:extLst>
                </a:gridCol>
              </a:tblGrid>
              <a:tr h="0">
                <a:tc>
                  <a:txBody>
                    <a:bodyPr/>
                    <a:lstStyle/>
                    <a:p>
                      <a:r>
                        <a:rPr lang="en-US" sz="1100" dirty="0">
                          <a:latin typeface="+mn-lt"/>
                        </a:rPr>
                        <a:t>Component</a:t>
                      </a:r>
                    </a:p>
                  </a:txBody>
                  <a:tcPr/>
                </a:tc>
                <a:tc>
                  <a:txBody>
                    <a:bodyPr/>
                    <a:lstStyle/>
                    <a:p>
                      <a:r>
                        <a:rPr lang="en-US" sz="1100" dirty="0">
                          <a:latin typeface="+mn-lt"/>
                        </a:rPr>
                        <a:t>Status</a:t>
                      </a:r>
                    </a:p>
                  </a:txBody>
                  <a:tcPr/>
                </a:tc>
                <a:extLst>
                  <a:ext uri="{0D108BD9-81ED-4DB2-BD59-A6C34878D82A}">
                    <a16:rowId xmlns:a16="http://schemas.microsoft.com/office/drawing/2014/main" val="184796034"/>
                  </a:ext>
                </a:extLst>
              </a:tr>
              <a:tr h="0">
                <a:tc>
                  <a:txBody>
                    <a:bodyPr/>
                    <a:lstStyle/>
                    <a:p>
                      <a:r>
                        <a:rPr lang="en-US" sz="1100" dirty="0">
                          <a:latin typeface="+mn-lt"/>
                        </a:rPr>
                        <a:t>Data Type</a:t>
                      </a:r>
                    </a:p>
                  </a:txBody>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141056573"/>
                  </a:ext>
                </a:extLst>
              </a:tr>
              <a:tr h="0">
                <a:tc>
                  <a:txBody>
                    <a:bodyPr/>
                    <a:lstStyle/>
                    <a:p>
                      <a:r>
                        <a:rPr lang="en-US" sz="1100" dirty="0">
                          <a:latin typeface="+mn-lt"/>
                        </a:rPr>
                        <a:t>Identifiers</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2254503164"/>
                  </a:ext>
                </a:extLst>
              </a:tr>
              <a:tr h="0">
                <a:tc>
                  <a:txBody>
                    <a:bodyPr/>
                    <a:lstStyle/>
                    <a:p>
                      <a:r>
                        <a:rPr lang="en-US" sz="1100" dirty="0">
                          <a:latin typeface="+mn-lt"/>
                        </a:rPr>
                        <a:t>Vocabulary</a:t>
                      </a:r>
                    </a:p>
                  </a:txBody>
                  <a:tcPr>
                    <a:solidFill>
                      <a:schemeClr val="bg1"/>
                    </a:solidFill>
                  </a:tcPr>
                </a:tc>
                <a:tc>
                  <a:txBody>
                    <a:bodyPr/>
                    <a:lstStyle/>
                    <a:p>
                      <a:r>
                        <a:rPr lang="en-US" sz="1100" dirty="0">
                          <a:latin typeface="+mn-lt"/>
                        </a:rPr>
                        <a:t>Draft Only</a:t>
                      </a:r>
                    </a:p>
                  </a:txBody>
                  <a:tcPr>
                    <a:solidFill>
                      <a:srgbClr val="FFFF00"/>
                    </a:solidFill>
                  </a:tcPr>
                </a:tc>
                <a:extLst>
                  <a:ext uri="{0D108BD9-81ED-4DB2-BD59-A6C34878D82A}">
                    <a16:rowId xmlns:a16="http://schemas.microsoft.com/office/drawing/2014/main" val="2773873706"/>
                  </a:ext>
                </a:extLst>
              </a:tr>
              <a:tr h="0">
                <a:tc>
                  <a:txBody>
                    <a:bodyPr/>
                    <a:lstStyle/>
                    <a:p>
                      <a:r>
                        <a:rPr lang="en-US" sz="1100" dirty="0">
                          <a:latin typeface="+mn-lt"/>
                        </a:rPr>
                        <a:t>Schema</a:t>
                      </a:r>
                    </a:p>
                  </a:txBody>
                  <a:tcPr>
                    <a:solidFill>
                      <a:schemeClr val="bg1"/>
                    </a:solidFill>
                  </a:tcPr>
                </a:tc>
                <a:tc>
                  <a:txBody>
                    <a:bodyPr/>
                    <a:lstStyle/>
                    <a:p>
                      <a:r>
                        <a:rPr lang="en-US" sz="1100" dirty="0">
                          <a:latin typeface="+mn-lt"/>
                        </a:rPr>
                        <a:t>JSON Schema</a:t>
                      </a:r>
                    </a:p>
                  </a:txBody>
                  <a:tcPr>
                    <a:solidFill>
                      <a:srgbClr val="92D050"/>
                    </a:solidFill>
                  </a:tcPr>
                </a:tc>
                <a:extLst>
                  <a:ext uri="{0D108BD9-81ED-4DB2-BD59-A6C34878D82A}">
                    <a16:rowId xmlns:a16="http://schemas.microsoft.com/office/drawing/2014/main" val="3379485806"/>
                  </a:ext>
                </a:extLst>
              </a:tr>
              <a:tr h="0">
                <a:tc>
                  <a:txBody>
                    <a:bodyPr/>
                    <a:lstStyle/>
                    <a:p>
                      <a:r>
                        <a:rPr lang="en-US" sz="1100" dirty="0">
                          <a:latin typeface="+mn-lt"/>
                        </a:rPr>
                        <a:t>Format</a:t>
                      </a:r>
                    </a:p>
                  </a:txBody>
                  <a:tcPr>
                    <a:solidFill>
                      <a:schemeClr val="bg1"/>
                    </a:solidFill>
                  </a:tcPr>
                </a:tc>
                <a:tc>
                  <a:txBody>
                    <a:bodyPr/>
                    <a:lstStyle/>
                    <a:p>
                      <a:r>
                        <a:rPr lang="en-US" sz="1100" dirty="0">
                          <a:latin typeface="+mn-lt"/>
                        </a:rPr>
                        <a:t>JSON</a:t>
                      </a:r>
                    </a:p>
                  </a:txBody>
                  <a:tcPr>
                    <a:solidFill>
                      <a:srgbClr val="92D050"/>
                    </a:solidFill>
                  </a:tcPr>
                </a:tc>
                <a:extLst>
                  <a:ext uri="{0D108BD9-81ED-4DB2-BD59-A6C34878D82A}">
                    <a16:rowId xmlns:a16="http://schemas.microsoft.com/office/drawing/2014/main" val="1363647608"/>
                  </a:ext>
                </a:extLst>
              </a:tr>
              <a:tr h="0">
                <a:tc>
                  <a:txBody>
                    <a:bodyPr/>
                    <a:lstStyle/>
                    <a:p>
                      <a:r>
                        <a:rPr lang="en-US" sz="1100" dirty="0">
                          <a:latin typeface="+mn-lt"/>
                        </a:rPr>
                        <a:t>Tested</a:t>
                      </a:r>
                    </a:p>
                  </a:txBody>
                  <a:tcPr>
                    <a:solidFill>
                      <a:schemeClr val="bg1"/>
                    </a:solidFill>
                  </a:tcPr>
                </a:tc>
                <a:tc>
                  <a:txBody>
                    <a:bodyPr/>
                    <a:lstStyle/>
                    <a:p>
                      <a:endParaRPr lang="en-US" sz="1100" dirty="0">
                        <a:latin typeface="+mn-lt"/>
                      </a:endParaRPr>
                    </a:p>
                  </a:txBody>
                  <a:tcPr>
                    <a:solidFill>
                      <a:srgbClr val="92D050"/>
                    </a:solidFill>
                  </a:tcPr>
                </a:tc>
                <a:extLst>
                  <a:ext uri="{0D108BD9-81ED-4DB2-BD59-A6C34878D82A}">
                    <a16:rowId xmlns:a16="http://schemas.microsoft.com/office/drawing/2014/main" val="4216593799"/>
                  </a:ext>
                </a:extLst>
              </a:tr>
            </a:tbl>
          </a:graphicData>
        </a:graphic>
      </p:graphicFrame>
      <p:pic>
        <p:nvPicPr>
          <p:cNvPr id="6" name="Picture 5">
            <a:extLst>
              <a:ext uri="{FF2B5EF4-FFF2-40B4-BE49-F238E27FC236}">
                <a16:creationId xmlns:a16="http://schemas.microsoft.com/office/drawing/2014/main" id="{58411556-59D8-41E6-D9AA-49510C46B502}"/>
              </a:ext>
            </a:extLst>
          </p:cNvPr>
          <p:cNvPicPr>
            <a:picLocks noChangeAspect="1"/>
          </p:cNvPicPr>
          <p:nvPr/>
        </p:nvPicPr>
        <p:blipFill>
          <a:blip r:embed="rId3"/>
          <a:stretch>
            <a:fillRect/>
          </a:stretch>
        </p:blipFill>
        <p:spPr>
          <a:xfrm>
            <a:off x="6495152" y="1845732"/>
            <a:ext cx="3921292" cy="4041097"/>
          </a:xfrm>
          <a:prstGeom prst="rect">
            <a:avLst/>
          </a:prstGeom>
        </p:spPr>
      </p:pic>
      <p:pic>
        <p:nvPicPr>
          <p:cNvPr id="9" name="Picture 8">
            <a:extLst>
              <a:ext uri="{FF2B5EF4-FFF2-40B4-BE49-F238E27FC236}">
                <a16:creationId xmlns:a16="http://schemas.microsoft.com/office/drawing/2014/main" id="{DC9A307C-F0CD-2BDA-4BF6-11AD555C50B8}"/>
              </a:ext>
            </a:extLst>
          </p:cNvPr>
          <p:cNvPicPr>
            <a:picLocks noChangeAspect="1"/>
          </p:cNvPicPr>
          <p:nvPr/>
        </p:nvPicPr>
        <p:blipFill>
          <a:blip r:embed="rId4"/>
          <a:stretch>
            <a:fillRect/>
          </a:stretch>
        </p:blipFill>
        <p:spPr>
          <a:xfrm>
            <a:off x="944241" y="1694611"/>
            <a:ext cx="4857259" cy="2291339"/>
          </a:xfrm>
          <a:prstGeom prst="rect">
            <a:avLst/>
          </a:prstGeom>
        </p:spPr>
      </p:pic>
      <p:sp>
        <p:nvSpPr>
          <p:cNvPr id="10" name="Rectangle: Rounded Corners 9">
            <a:extLst>
              <a:ext uri="{FF2B5EF4-FFF2-40B4-BE49-F238E27FC236}">
                <a16:creationId xmlns:a16="http://schemas.microsoft.com/office/drawing/2014/main" id="{DE6BB0CB-797C-ED2E-4798-0FF4E38F583F}"/>
              </a:ext>
            </a:extLst>
          </p:cNvPr>
          <p:cNvSpPr/>
          <p:nvPr/>
        </p:nvSpPr>
        <p:spPr>
          <a:xfrm>
            <a:off x="690648" y="6115500"/>
            <a:ext cx="8925060" cy="5613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Planners use the synthetic scenario data standard to effectively communicate the scenario to synthetic data generators for execution</a:t>
            </a:r>
          </a:p>
        </p:txBody>
      </p:sp>
    </p:spTree>
    <p:extLst>
      <p:ext uri="{BB962C8B-B14F-4D97-AF65-F5344CB8AC3E}">
        <p14:creationId xmlns:p14="http://schemas.microsoft.com/office/powerpoint/2010/main" val="3511611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604C-E9FC-7B81-55C5-C701E27C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7071F-0330-0385-1BEE-BA97FE979973}"/>
              </a:ext>
            </a:extLst>
          </p:cNvPr>
          <p:cNvSpPr>
            <a:spLocks noGrp="1"/>
          </p:cNvSpPr>
          <p:nvPr>
            <p:ph type="title"/>
          </p:nvPr>
        </p:nvSpPr>
        <p:spPr/>
        <p:txBody>
          <a:bodyPr/>
          <a:lstStyle/>
          <a:p>
            <a:r>
              <a:rPr lang="en-US" dirty="0"/>
              <a:t>Creating Synthetic Data for BEND based on AESOP scenarios</a:t>
            </a:r>
          </a:p>
        </p:txBody>
      </p:sp>
      <p:sp>
        <p:nvSpPr>
          <p:cNvPr id="4" name="Slide Number Placeholder 3">
            <a:extLst>
              <a:ext uri="{FF2B5EF4-FFF2-40B4-BE49-F238E27FC236}">
                <a16:creationId xmlns:a16="http://schemas.microsoft.com/office/drawing/2014/main" id="{487FC1B1-D76E-C321-0A0A-D0AD0E525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dirty="0"/>
          </a:p>
        </p:txBody>
      </p:sp>
    </p:spTree>
    <p:extLst>
      <p:ext uri="{BB962C8B-B14F-4D97-AF65-F5344CB8AC3E}">
        <p14:creationId xmlns:p14="http://schemas.microsoft.com/office/powerpoint/2010/main" val="549592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22</a:t>
            </a:fld>
            <a:endParaRPr/>
          </a:p>
        </p:txBody>
      </p:sp>
      <p:sp>
        <p:nvSpPr>
          <p:cNvPr id="31" name="Rectangle 30">
            <a:extLst>
              <a:ext uri="{FF2B5EF4-FFF2-40B4-BE49-F238E27FC236}">
                <a16:creationId xmlns:a16="http://schemas.microsoft.com/office/drawing/2014/main" id="{3A0C6FCA-2FC5-7568-B988-48569F5B2756}"/>
              </a:ext>
            </a:extLst>
          </p:cNvPr>
          <p:cNvSpPr/>
          <p:nvPr/>
        </p:nvSpPr>
        <p:spPr>
          <a:xfrm>
            <a:off x="3813722" y="33108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436ED8FC-4E5C-A289-5E9A-B026699B8752}"/>
              </a:ext>
            </a:extLst>
          </p:cNvPr>
          <p:cNvSpPr/>
          <p:nvPr/>
        </p:nvSpPr>
        <p:spPr>
          <a:xfrm>
            <a:off x="921477" y="21608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A63C0315-84D4-4A9D-DA66-EDAF3D1A9CE9}"/>
              </a:ext>
            </a:extLst>
          </p:cNvPr>
          <p:cNvSpPr/>
          <p:nvPr/>
        </p:nvSpPr>
        <p:spPr>
          <a:xfrm>
            <a:off x="921278"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E4C6EBA7-DBFB-9171-2176-31AAD8278F91}"/>
              </a:ext>
            </a:extLst>
          </p:cNvPr>
          <p:cNvSpPr/>
          <p:nvPr/>
        </p:nvSpPr>
        <p:spPr>
          <a:xfrm>
            <a:off x="921479" y="33107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982125E4-B274-A182-30E2-4C856B2C8FB8}"/>
              </a:ext>
            </a:extLst>
          </p:cNvPr>
          <p:cNvCxnSpPr>
            <a:cxnSpLocks/>
            <a:stCxn id="35" idx="2"/>
            <a:endCxn id="34" idx="0"/>
          </p:cNvCxnSpPr>
          <p:nvPr/>
        </p:nvCxnSpPr>
        <p:spPr>
          <a:xfrm rot="5400000">
            <a:off x="1175767" y="41946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78415B8-FA0B-D02C-246A-54C644FC96D2}"/>
              </a:ext>
            </a:extLst>
          </p:cNvPr>
          <p:cNvCxnSpPr>
            <a:cxnSpLocks/>
            <a:stCxn id="35" idx="0"/>
            <a:endCxn id="33" idx="2"/>
          </p:cNvCxnSpPr>
          <p:nvPr/>
        </p:nvCxnSpPr>
        <p:spPr>
          <a:xfrm rot="16200000" flipV="1">
            <a:off x="1234640" y="29860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FD6DCF7-A6B2-AA37-E538-75D62604CB6A}"/>
              </a:ext>
            </a:extLst>
          </p:cNvPr>
          <p:cNvCxnSpPr>
            <a:cxnSpLocks/>
            <a:stCxn id="33" idx="1"/>
            <a:endCxn id="35" idx="1"/>
          </p:cNvCxnSpPr>
          <p:nvPr/>
        </p:nvCxnSpPr>
        <p:spPr>
          <a:xfrm rot="10800000" flipH="1" flipV="1">
            <a:off x="921477" y="24111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85772AC-FA2B-40C5-5A25-4424EB505639}"/>
              </a:ext>
            </a:extLst>
          </p:cNvPr>
          <p:cNvCxnSpPr>
            <a:cxnSpLocks/>
            <a:stCxn id="31" idx="1"/>
            <a:endCxn id="35" idx="3"/>
          </p:cNvCxnSpPr>
          <p:nvPr/>
        </p:nvCxnSpPr>
        <p:spPr>
          <a:xfrm rot="10800000">
            <a:off x="2197174" y="35610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EEF516-688F-BC8D-BF52-B26ADC2A45F1}"/>
              </a:ext>
            </a:extLst>
          </p:cNvPr>
          <p:cNvSpPr txBox="1"/>
          <p:nvPr/>
        </p:nvSpPr>
        <p:spPr>
          <a:xfrm>
            <a:off x="2433277" y="30985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01CB93FF-83B4-68A3-B153-CDA4241626B1}"/>
              </a:ext>
            </a:extLst>
          </p:cNvPr>
          <p:cNvSpPr txBox="1"/>
          <p:nvPr/>
        </p:nvSpPr>
        <p:spPr>
          <a:xfrm>
            <a:off x="647745" y="27034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2F1A863F-28D3-03D8-F975-7D80A77BB5BA}"/>
              </a:ext>
            </a:extLst>
          </p:cNvPr>
          <p:cNvSpPr/>
          <p:nvPr/>
        </p:nvSpPr>
        <p:spPr>
          <a:xfrm>
            <a:off x="5615296" y="33107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4CDBB64B-7A51-F163-0B17-B6E14FD191D3}"/>
              </a:ext>
            </a:extLst>
          </p:cNvPr>
          <p:cNvCxnSpPr>
            <a:cxnSpLocks/>
            <a:stCxn id="49" idx="2"/>
            <a:endCxn id="31" idx="0"/>
          </p:cNvCxnSpPr>
          <p:nvPr/>
        </p:nvCxnSpPr>
        <p:spPr>
          <a:xfrm rot="16200000" flipH="1">
            <a:off x="4147405" y="30066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BADD4D-94E9-7E74-F24A-CEDF6D6F4E53}"/>
              </a:ext>
            </a:extLst>
          </p:cNvPr>
          <p:cNvCxnSpPr>
            <a:cxnSpLocks/>
            <a:stCxn id="42" idx="1"/>
            <a:endCxn id="31" idx="3"/>
          </p:cNvCxnSpPr>
          <p:nvPr/>
        </p:nvCxnSpPr>
        <p:spPr>
          <a:xfrm rot="10800000" flipV="1">
            <a:off x="5089418" y="35610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CE47127-C8A7-8F00-09BE-1FA3A218F274}"/>
              </a:ext>
            </a:extLst>
          </p:cNvPr>
          <p:cNvSpPr/>
          <p:nvPr/>
        </p:nvSpPr>
        <p:spPr>
          <a:xfrm>
            <a:off x="4619601" y="45741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23F5D6BC-BE86-89BF-6D8E-4C2FDE4FB7AD}"/>
              </a:ext>
            </a:extLst>
          </p:cNvPr>
          <p:cNvCxnSpPr>
            <a:cxnSpLocks/>
            <a:stCxn id="31" idx="2"/>
            <a:endCxn id="45" idx="0"/>
          </p:cNvCxnSpPr>
          <p:nvPr/>
        </p:nvCxnSpPr>
        <p:spPr>
          <a:xfrm rot="16200000" flipH="1">
            <a:off x="4473109" y="37897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4FFDC70-D14D-D087-7138-2AFCE55BE174}"/>
              </a:ext>
            </a:extLst>
          </p:cNvPr>
          <p:cNvSpPr/>
          <p:nvPr/>
        </p:nvSpPr>
        <p:spPr>
          <a:xfrm>
            <a:off x="3074313"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9DB28EF9-CCD8-F681-9A04-3AEE7BD1E9FE}"/>
              </a:ext>
            </a:extLst>
          </p:cNvPr>
          <p:cNvCxnSpPr>
            <a:cxnSpLocks/>
            <a:stCxn id="31" idx="2"/>
            <a:endCxn id="47" idx="0"/>
          </p:cNvCxnSpPr>
          <p:nvPr/>
        </p:nvCxnSpPr>
        <p:spPr>
          <a:xfrm rot="5400000">
            <a:off x="3698427" y="38250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391AF-7C65-5591-3560-F2F8A76DFD5C}"/>
              </a:ext>
            </a:extLst>
          </p:cNvPr>
          <p:cNvSpPr/>
          <p:nvPr/>
        </p:nvSpPr>
        <p:spPr>
          <a:xfrm>
            <a:off x="3812754" y="22029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D9E13E1-C4A0-2F94-CA9A-7DFA62567678}"/>
              </a:ext>
            </a:extLst>
          </p:cNvPr>
          <p:cNvSpPr/>
          <p:nvPr/>
        </p:nvSpPr>
        <p:spPr>
          <a:xfrm>
            <a:off x="2529643" y="36078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C12BDC25-E9FC-B24A-1B7B-1F26680C427C}"/>
              </a:ext>
            </a:extLst>
          </p:cNvPr>
          <p:cNvSpPr/>
          <p:nvPr/>
        </p:nvSpPr>
        <p:spPr>
          <a:xfrm>
            <a:off x="2417824" y="22006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7E19BB37-E0CD-238E-ED22-BEBF16404728}"/>
              </a:ext>
            </a:extLst>
          </p:cNvPr>
          <p:cNvSpPr/>
          <p:nvPr/>
        </p:nvSpPr>
        <p:spPr>
          <a:xfrm>
            <a:off x="2235512" y="23309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6AD243C-222E-B883-AF44-68E9145B119F}"/>
              </a:ext>
            </a:extLst>
          </p:cNvPr>
          <p:cNvSpPr/>
          <p:nvPr/>
        </p:nvSpPr>
        <p:spPr>
          <a:xfrm>
            <a:off x="672693" y="3032385"/>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CE8FA0D-0B5D-A8C8-ECE1-16E560300E95}"/>
              </a:ext>
            </a:extLst>
          </p:cNvPr>
          <p:cNvSpPr txBox="1"/>
          <p:nvPr/>
        </p:nvSpPr>
        <p:spPr>
          <a:xfrm>
            <a:off x="7345614" y="1781368"/>
            <a:ext cx="4370460" cy="4616648"/>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Top-Down</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desired heterogenous/multimodal network fabric based on real data</a:t>
            </a:r>
          </a:p>
          <a:p>
            <a:pPr marL="285750" lvl="1" indent="-285750">
              <a:buFont typeface="Arial" panose="020B0604020202020204" pitchFamily="34" charset="0"/>
              <a:buChar char="•"/>
            </a:pPr>
            <a:r>
              <a:rPr lang="en-US" dirty="0">
                <a:latin typeface="Cambria" panose="02040503050406030204" pitchFamily="18" charset="0"/>
                <a:ea typeface="Cambria" panose="02040503050406030204" pitchFamily="18" charset="0"/>
              </a:rPr>
              <a:t>Fill fabric with appropriate actors, messages, topics that match nodes and link types</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Bottom-up</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Create detailed social media agents and program agent interaction from first principles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Allow social media agents to interact and hope for emergent networks and narratives that are realistic and relevant</a:t>
            </a:r>
          </a:p>
          <a:p>
            <a:endParaRPr lang="en-US" dirty="0">
              <a:latin typeface="Cambria" panose="02040503050406030204" pitchFamily="18" charset="0"/>
              <a:ea typeface="Cambria" panose="02040503050406030204" pitchFamily="18" charset="0"/>
            </a:endParaRPr>
          </a:p>
          <a:p>
            <a:r>
              <a:rPr lang="en-US" b="1" dirty="0">
                <a:latin typeface="Cambria" panose="02040503050406030204" pitchFamily="18" charset="0"/>
                <a:ea typeface="Cambria" panose="02040503050406030204" pitchFamily="18" charset="0"/>
              </a:rPr>
              <a:t>Hybrid-approach</a:t>
            </a:r>
          </a:p>
          <a:p>
            <a:r>
              <a:rPr lang="en-US" dirty="0">
                <a:latin typeface="Cambria" panose="02040503050406030204" pitchFamily="18" charset="0"/>
                <a:ea typeface="Cambria" panose="02040503050406030204" pitchFamily="18" charset="0"/>
              </a:rPr>
              <a:t>Use a scenario as the guard rails (top-down) but allow agents to operate within those guardrails (bottom-up).</a:t>
            </a:r>
          </a:p>
          <a:p>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Agent-based simulation for the network</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LLM for the message content</a:t>
            </a:r>
          </a:p>
          <a:p>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24579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C7E44915-EA22-B4C0-BB3C-AB086CDBA78D}"/>
              </a:ext>
            </a:extLst>
          </p:cNvPr>
          <p:cNvPicPr>
            <a:picLocks noChangeAspect="1"/>
          </p:cNvPicPr>
          <p:nvPr/>
        </p:nvPicPr>
        <p:blipFill>
          <a:blip r:embed="rId3"/>
          <a:stretch>
            <a:fillRect/>
          </a:stretch>
        </p:blipFill>
        <p:spPr>
          <a:xfrm>
            <a:off x="4570228" y="5278149"/>
            <a:ext cx="3483212" cy="598318"/>
          </a:xfrm>
          <a:prstGeom prst="rect">
            <a:avLst/>
          </a:prstGeom>
        </p:spPr>
      </p:pic>
      <p:pic>
        <p:nvPicPr>
          <p:cNvPr id="66" name="Picture 65">
            <a:extLst>
              <a:ext uri="{FF2B5EF4-FFF2-40B4-BE49-F238E27FC236}">
                <a16:creationId xmlns:a16="http://schemas.microsoft.com/office/drawing/2014/main" id="{62FE7708-7103-5B0F-168C-346CB6B93954}"/>
              </a:ext>
            </a:extLst>
          </p:cNvPr>
          <p:cNvPicPr>
            <a:picLocks noChangeAspect="1"/>
          </p:cNvPicPr>
          <p:nvPr/>
        </p:nvPicPr>
        <p:blipFill>
          <a:blip r:embed="rId4"/>
          <a:stretch>
            <a:fillRect/>
          </a:stretch>
        </p:blipFill>
        <p:spPr>
          <a:xfrm>
            <a:off x="1931488" y="4359747"/>
            <a:ext cx="1397288" cy="1547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7" name="Picture 66" descr="A screenshot of a chart&#10;&#10;Description automatically generated">
            <a:extLst>
              <a:ext uri="{FF2B5EF4-FFF2-40B4-BE49-F238E27FC236}">
                <a16:creationId xmlns:a16="http://schemas.microsoft.com/office/drawing/2014/main" id="{75391D9F-3A8F-306B-9014-1E3970AA7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4112" y="4826533"/>
            <a:ext cx="1397288" cy="1053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3">
            <a:extLst>
              <a:ext uri="{FF2B5EF4-FFF2-40B4-BE49-F238E27FC236}">
                <a16:creationId xmlns:a16="http://schemas.microsoft.com/office/drawing/2014/main" id="{F7FFB3BF-3844-8E05-64C4-E56388ADDB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
        <p:nvSpPr>
          <p:cNvPr id="57" name="Freeform: Shape 56">
            <a:extLst>
              <a:ext uri="{FF2B5EF4-FFF2-40B4-BE49-F238E27FC236}">
                <a16:creationId xmlns:a16="http://schemas.microsoft.com/office/drawing/2014/main" id="{97583F71-8A3F-DC88-71D7-AA0F9C246BF2}"/>
              </a:ext>
            </a:extLst>
          </p:cNvPr>
          <p:cNvSpPr/>
          <p:nvPr/>
        </p:nvSpPr>
        <p:spPr>
          <a:xfrm flipV="1">
            <a:off x="3247982" y="1984859"/>
            <a:ext cx="3689051" cy="1129480"/>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F81BD"/>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089480B7-CCB9-538C-67C9-FFCE5AB5D3BC}"/>
              </a:ext>
            </a:extLst>
          </p:cNvPr>
          <p:cNvSpPr/>
          <p:nvPr/>
        </p:nvSpPr>
        <p:spPr>
          <a:xfrm flipV="1">
            <a:off x="8179451" y="3821928"/>
            <a:ext cx="733204"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BE42F554-53EB-E44C-6626-E3BA8F19FFC1}"/>
              </a:ext>
            </a:extLst>
          </p:cNvPr>
          <p:cNvCxnSpPr>
            <a:cxnSpLocks/>
          </p:cNvCxnSpPr>
          <p:nvPr/>
        </p:nvCxnSpPr>
        <p:spPr>
          <a:xfrm flipV="1">
            <a:off x="5641009" y="4304435"/>
            <a:ext cx="300252" cy="695384"/>
          </a:xfrm>
          <a:prstGeom prst="line">
            <a:avLst/>
          </a:prstGeom>
          <a:noFill/>
          <a:ln w="76200" cap="flat" cmpd="sng" algn="ctr">
            <a:solidFill>
              <a:srgbClr val="604A7B"/>
            </a:solidFill>
            <a:prstDash val="solid"/>
          </a:ln>
          <a:effectLst/>
        </p:spPr>
      </p:cxnSp>
      <p:sp>
        <p:nvSpPr>
          <p:cNvPr id="60" name="Freeform: Shape 59">
            <a:extLst>
              <a:ext uri="{FF2B5EF4-FFF2-40B4-BE49-F238E27FC236}">
                <a16:creationId xmlns:a16="http://schemas.microsoft.com/office/drawing/2014/main" id="{214BFE4A-CE1C-C19F-1776-39B1B25C6CE9}"/>
              </a:ext>
            </a:extLst>
          </p:cNvPr>
          <p:cNvSpPr/>
          <p:nvPr/>
        </p:nvSpPr>
        <p:spPr>
          <a:xfrm>
            <a:off x="3484150" y="3848646"/>
            <a:ext cx="3452883"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604A7B"/>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Rounded Corners 60">
            <a:extLst>
              <a:ext uri="{FF2B5EF4-FFF2-40B4-BE49-F238E27FC236}">
                <a16:creationId xmlns:a16="http://schemas.microsoft.com/office/drawing/2014/main" id="{C69705D0-8FA1-747E-A927-4B9A0F509640}"/>
              </a:ext>
            </a:extLst>
          </p:cNvPr>
          <p:cNvSpPr/>
          <p:nvPr/>
        </p:nvSpPr>
        <p:spPr>
          <a:xfrm>
            <a:off x="7812851" y="1844184"/>
            <a:ext cx="1100919" cy="541362"/>
          </a:xfrm>
          <a:prstGeom prst="roundRect">
            <a:avLst/>
          </a:prstGeom>
          <a:solidFill>
            <a:schemeClr val="tx1">
              <a:lumMod val="50000"/>
              <a:lumOff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LLM</a:t>
            </a:r>
          </a:p>
        </p:txBody>
      </p:sp>
      <p:sp>
        <p:nvSpPr>
          <p:cNvPr id="62" name="Rectangle: Rounded Corners 61">
            <a:extLst>
              <a:ext uri="{FF2B5EF4-FFF2-40B4-BE49-F238E27FC236}">
                <a16:creationId xmlns:a16="http://schemas.microsoft.com/office/drawing/2014/main" id="{E5FBFD2B-7095-D09E-5DA8-46593F3E2774}"/>
              </a:ext>
            </a:extLst>
          </p:cNvPr>
          <p:cNvSpPr/>
          <p:nvPr/>
        </p:nvSpPr>
        <p:spPr>
          <a:xfrm>
            <a:off x="5281341" y="4044886"/>
            <a:ext cx="1030493" cy="447544"/>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Context</a:t>
            </a:r>
          </a:p>
        </p:txBody>
      </p:sp>
      <p:pic>
        <p:nvPicPr>
          <p:cNvPr id="63" name="Picture 62">
            <a:extLst>
              <a:ext uri="{FF2B5EF4-FFF2-40B4-BE49-F238E27FC236}">
                <a16:creationId xmlns:a16="http://schemas.microsoft.com/office/drawing/2014/main" id="{2BEBE521-2BC7-F4FA-A5FA-216A42010B63}"/>
              </a:ext>
            </a:extLst>
          </p:cNvPr>
          <p:cNvPicPr>
            <a:picLocks noChangeAspect="1"/>
          </p:cNvPicPr>
          <p:nvPr/>
        </p:nvPicPr>
        <p:blipFill>
          <a:blip r:embed="rId6"/>
          <a:stretch>
            <a:fillRect/>
          </a:stretch>
        </p:blipFill>
        <p:spPr>
          <a:xfrm>
            <a:off x="2268183" y="2385546"/>
            <a:ext cx="2199445" cy="1635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Rectangle: Rounded Corners 63">
            <a:extLst>
              <a:ext uri="{FF2B5EF4-FFF2-40B4-BE49-F238E27FC236}">
                <a16:creationId xmlns:a16="http://schemas.microsoft.com/office/drawing/2014/main" id="{9B34564A-0A15-AE4B-E14D-6DD6E9480CC8}"/>
              </a:ext>
            </a:extLst>
          </p:cNvPr>
          <p:cNvSpPr/>
          <p:nvPr/>
        </p:nvSpPr>
        <p:spPr>
          <a:xfrm>
            <a:off x="2817447" y="1766528"/>
            <a:ext cx="1100919" cy="541362"/>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AESOP</a:t>
            </a:r>
          </a:p>
        </p:txBody>
      </p:sp>
      <p:sp>
        <p:nvSpPr>
          <p:cNvPr id="65" name="Rectangle: Rounded Corners 64">
            <a:extLst>
              <a:ext uri="{FF2B5EF4-FFF2-40B4-BE49-F238E27FC236}">
                <a16:creationId xmlns:a16="http://schemas.microsoft.com/office/drawing/2014/main" id="{4F1281B0-D98F-AB7A-CB9E-9BBDD026D524}"/>
              </a:ext>
            </a:extLst>
          </p:cNvPr>
          <p:cNvSpPr/>
          <p:nvPr/>
        </p:nvSpPr>
        <p:spPr>
          <a:xfrm>
            <a:off x="2765348" y="4197495"/>
            <a:ext cx="1030493" cy="506731"/>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Existing Corpus</a:t>
            </a:r>
          </a:p>
        </p:txBody>
      </p:sp>
      <p:sp>
        <p:nvSpPr>
          <p:cNvPr id="68" name="Rectangle: Rounded Corners 67">
            <a:extLst>
              <a:ext uri="{FF2B5EF4-FFF2-40B4-BE49-F238E27FC236}">
                <a16:creationId xmlns:a16="http://schemas.microsoft.com/office/drawing/2014/main" id="{6B7248FC-42A8-8168-5FA3-7B5E26F72647}"/>
              </a:ext>
            </a:extLst>
          </p:cNvPr>
          <p:cNvSpPr/>
          <p:nvPr/>
        </p:nvSpPr>
        <p:spPr>
          <a:xfrm>
            <a:off x="6977923" y="3060125"/>
            <a:ext cx="1469688" cy="883201"/>
          </a:xfrm>
          <a:prstGeom prst="roundRect">
            <a:avLst/>
          </a:prstGeom>
          <a:solidFill>
            <a:srgbClr val="F7964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Calibri"/>
                <a:ea typeface="+mn-ea"/>
                <a:cs typeface="+mn-cs"/>
              </a:rPr>
              <a:t>SynTel</a:t>
            </a:r>
            <a:r>
              <a:rPr kumimoji="0" lang="en-US" sz="1800" b="1" i="0" u="none" strike="noStrike" kern="1200" cap="none" spc="0" normalizeH="0" baseline="0" noProof="0" dirty="0">
                <a:ln>
                  <a:noFill/>
                </a:ln>
                <a:solidFill>
                  <a:prstClr val="black"/>
                </a:solidFill>
                <a:effectLst/>
                <a:uLnTx/>
                <a:uFillTx/>
                <a:latin typeface="Calibri"/>
                <a:ea typeface="+mn-ea"/>
                <a:cs typeface="+mn-cs"/>
              </a:rPr>
              <a:t>/X v4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X/Telegram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Engine</a:t>
            </a:r>
          </a:p>
        </p:txBody>
      </p:sp>
      <p:sp>
        <p:nvSpPr>
          <p:cNvPr id="69" name="Rectangle: Rounded Corners 68">
            <a:extLst>
              <a:ext uri="{FF2B5EF4-FFF2-40B4-BE49-F238E27FC236}">
                <a16:creationId xmlns:a16="http://schemas.microsoft.com/office/drawing/2014/main" id="{9D21DA91-3523-220C-356B-AAE3B1EAF29F}"/>
              </a:ext>
            </a:extLst>
          </p:cNvPr>
          <p:cNvSpPr/>
          <p:nvPr/>
        </p:nvSpPr>
        <p:spPr>
          <a:xfrm>
            <a:off x="4854025" y="4809463"/>
            <a:ext cx="1764760" cy="728386"/>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Injected Tweets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(Training Audience/EXCON)</a:t>
            </a:r>
          </a:p>
        </p:txBody>
      </p:sp>
      <p:sp>
        <p:nvSpPr>
          <p:cNvPr id="71" name="Rectangle: Rounded Corners 70">
            <a:extLst>
              <a:ext uri="{FF2B5EF4-FFF2-40B4-BE49-F238E27FC236}">
                <a16:creationId xmlns:a16="http://schemas.microsoft.com/office/drawing/2014/main" id="{EF7DB613-0DE1-B796-16E4-4194D0B68FE3}"/>
              </a:ext>
            </a:extLst>
          </p:cNvPr>
          <p:cNvSpPr/>
          <p:nvPr/>
        </p:nvSpPr>
        <p:spPr>
          <a:xfrm>
            <a:off x="8363310" y="4510672"/>
            <a:ext cx="1560823" cy="1097280"/>
          </a:xfrm>
          <a:prstGeom prst="roundRect">
            <a:avLst/>
          </a:prstGeom>
          <a:solidFill>
            <a:sysClr val="windowText" lastClr="000000">
              <a:lumMod val="75000"/>
              <a:lumOff val="2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Hour of Messages</a:t>
            </a:r>
          </a:p>
        </p:txBody>
      </p:sp>
      <p:grpSp>
        <p:nvGrpSpPr>
          <p:cNvPr id="72" name="Group 71">
            <a:extLst>
              <a:ext uri="{FF2B5EF4-FFF2-40B4-BE49-F238E27FC236}">
                <a16:creationId xmlns:a16="http://schemas.microsoft.com/office/drawing/2014/main" id="{E352D8D6-F5C7-8EA1-3AB6-778F0270E1E5}"/>
              </a:ext>
            </a:extLst>
          </p:cNvPr>
          <p:cNvGrpSpPr/>
          <p:nvPr/>
        </p:nvGrpSpPr>
        <p:grpSpPr>
          <a:xfrm>
            <a:off x="4886594" y="1924215"/>
            <a:ext cx="1100920" cy="1769561"/>
            <a:chOff x="2738213" y="1429772"/>
            <a:chExt cx="1100920" cy="1769561"/>
          </a:xfrm>
        </p:grpSpPr>
        <p:grpSp>
          <p:nvGrpSpPr>
            <p:cNvPr id="73" name="Group 72">
              <a:extLst>
                <a:ext uri="{FF2B5EF4-FFF2-40B4-BE49-F238E27FC236}">
                  <a16:creationId xmlns:a16="http://schemas.microsoft.com/office/drawing/2014/main" id="{D3865D4D-24F9-5BB4-17E1-2B7F5EDF65EE}"/>
                </a:ext>
              </a:extLst>
            </p:cNvPr>
            <p:cNvGrpSpPr/>
            <p:nvPr/>
          </p:nvGrpSpPr>
          <p:grpSpPr>
            <a:xfrm>
              <a:off x="2738213" y="1429772"/>
              <a:ext cx="1100920" cy="1160979"/>
              <a:chOff x="3134157" y="1174936"/>
              <a:chExt cx="1100920" cy="1160979"/>
            </a:xfrm>
          </p:grpSpPr>
          <p:sp>
            <p:nvSpPr>
              <p:cNvPr id="76" name="Rectangle: Rounded Corners 75">
                <a:extLst>
                  <a:ext uri="{FF2B5EF4-FFF2-40B4-BE49-F238E27FC236}">
                    <a16:creationId xmlns:a16="http://schemas.microsoft.com/office/drawing/2014/main" id="{28DA6362-71CF-6807-2738-1F402E05AFDF}"/>
                  </a:ext>
                </a:extLst>
              </p:cNvPr>
              <p:cNvSpPr/>
              <p:nvPr/>
            </p:nvSpPr>
            <p:spPr>
              <a:xfrm>
                <a:off x="3134157" y="117493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Accounts</a:t>
                </a:r>
              </a:p>
            </p:txBody>
          </p:sp>
          <p:sp>
            <p:nvSpPr>
              <p:cNvPr id="77" name="Rectangle: Rounded Corners 76">
                <a:extLst>
                  <a:ext uri="{FF2B5EF4-FFF2-40B4-BE49-F238E27FC236}">
                    <a16:creationId xmlns:a16="http://schemas.microsoft.com/office/drawing/2014/main" id="{35FD71D5-2334-0643-725A-0F236FE9D410}"/>
                  </a:ext>
                </a:extLst>
              </p:cNvPr>
              <p:cNvSpPr/>
              <p:nvPr/>
            </p:nvSpPr>
            <p:spPr>
              <a:xfrm>
                <a:off x="3134158" y="1478821"/>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Groups</a:t>
                </a:r>
              </a:p>
            </p:txBody>
          </p:sp>
          <p:sp>
            <p:nvSpPr>
              <p:cNvPr id="78" name="Rectangle: Rounded Corners 77">
                <a:extLst>
                  <a:ext uri="{FF2B5EF4-FFF2-40B4-BE49-F238E27FC236}">
                    <a16:creationId xmlns:a16="http://schemas.microsoft.com/office/drawing/2014/main" id="{6FBDD0B3-2C00-C2AB-4239-7DAC07EF3EDA}"/>
                  </a:ext>
                </a:extLst>
              </p:cNvPr>
              <p:cNvSpPr/>
              <p:nvPr/>
            </p:nvSpPr>
            <p:spPr>
              <a:xfrm>
                <a:off x="3134157" y="177612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Events</a:t>
                </a:r>
              </a:p>
            </p:txBody>
          </p:sp>
          <p:sp>
            <p:nvSpPr>
              <p:cNvPr id="79" name="Rectangle: Rounded Corners 78">
                <a:extLst>
                  <a:ext uri="{FF2B5EF4-FFF2-40B4-BE49-F238E27FC236}">
                    <a16:creationId xmlns:a16="http://schemas.microsoft.com/office/drawing/2014/main" id="{AD0688C8-B4DB-86B6-98CE-C8E05A75F1DB}"/>
                  </a:ext>
                </a:extLst>
              </p:cNvPr>
              <p:cNvSpPr/>
              <p:nvPr/>
            </p:nvSpPr>
            <p:spPr>
              <a:xfrm>
                <a:off x="3134157" y="2081077"/>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Narratives</a:t>
                </a:r>
              </a:p>
            </p:txBody>
          </p:sp>
        </p:grpSp>
        <p:sp>
          <p:nvSpPr>
            <p:cNvPr id="74" name="Rectangle: Rounded Corners 73">
              <a:extLst>
                <a:ext uri="{FF2B5EF4-FFF2-40B4-BE49-F238E27FC236}">
                  <a16:creationId xmlns:a16="http://schemas.microsoft.com/office/drawing/2014/main" id="{E7FA6AAC-0625-9748-25B2-469ACE5AE67B}"/>
                </a:ext>
              </a:extLst>
            </p:cNvPr>
            <p:cNvSpPr/>
            <p:nvPr/>
          </p:nvSpPr>
          <p:spPr>
            <a:xfrm>
              <a:off x="2738213" y="263888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Articles</a:t>
              </a:r>
            </a:p>
          </p:txBody>
        </p:sp>
        <p:sp>
          <p:nvSpPr>
            <p:cNvPr id="75" name="Rectangle: Rounded Corners 74">
              <a:extLst>
                <a:ext uri="{FF2B5EF4-FFF2-40B4-BE49-F238E27FC236}">
                  <a16:creationId xmlns:a16="http://schemas.microsoft.com/office/drawing/2014/main" id="{2FF9FCD0-1191-2FEC-7C8B-A55065E13A99}"/>
                </a:ext>
              </a:extLst>
            </p:cNvPr>
            <p:cNvSpPr/>
            <p:nvPr/>
          </p:nvSpPr>
          <p:spPr>
            <a:xfrm>
              <a:off x="2738213" y="294449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URLs</a:t>
              </a:r>
            </a:p>
          </p:txBody>
        </p:sp>
      </p:grpSp>
      <p:sp>
        <p:nvSpPr>
          <p:cNvPr id="80" name="Freeform: Shape 79">
            <a:extLst>
              <a:ext uri="{FF2B5EF4-FFF2-40B4-BE49-F238E27FC236}">
                <a16:creationId xmlns:a16="http://schemas.microsoft.com/office/drawing/2014/main" id="{4BD81B0C-2D20-6E1D-1CEF-733D169AC2E2}"/>
              </a:ext>
            </a:extLst>
          </p:cNvPr>
          <p:cNvSpPr/>
          <p:nvPr/>
        </p:nvSpPr>
        <p:spPr>
          <a:xfrm rot="14356284" flipV="1">
            <a:off x="7699222" y="2392687"/>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30970090-DA04-5AED-D93E-C21D1CFC6874}"/>
              </a:ext>
            </a:extLst>
          </p:cNvPr>
          <p:cNvSpPr/>
          <p:nvPr/>
        </p:nvSpPr>
        <p:spPr>
          <a:xfrm rot="3737934" flipV="1">
            <a:off x="8019636" y="2392686"/>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chemeClr val="tx1">
                <a:lumMod val="50000"/>
                <a:lumOff val="50000"/>
              </a:schemeClr>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oogle Shape;125;g227a5b56a84_0_7">
            <a:extLst>
              <a:ext uri="{FF2B5EF4-FFF2-40B4-BE49-F238E27FC236}">
                <a16:creationId xmlns:a16="http://schemas.microsoft.com/office/drawing/2014/main" id="{170CD9E1-4CD9-2B1D-1636-208CA126BA3A}"/>
              </a:ext>
            </a:extLst>
          </p:cNvPr>
          <p:cNvSpPr txBox="1">
            <a:spLocks noGrp="1"/>
          </p:cNvSpPr>
          <p:nvPr>
            <p:ph type="title"/>
          </p:nvPr>
        </p:nvSpPr>
        <p:spPr>
          <a:xfrm>
            <a:off x="838200" y="149225"/>
            <a:ext cx="10515600" cy="12271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3" name="Rectangle: Rounded Corners 2">
            <a:extLst>
              <a:ext uri="{FF2B5EF4-FFF2-40B4-BE49-F238E27FC236}">
                <a16:creationId xmlns:a16="http://schemas.microsoft.com/office/drawing/2014/main" id="{6E60C2C6-C8BD-2B94-0F1B-4152D08BF9E3}"/>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SynTel</a:t>
            </a:r>
            <a:r>
              <a:rPr lang="en-US" sz="1600" b="1" dirty="0">
                <a:solidFill>
                  <a:schemeClr val="tx1"/>
                </a:solidFill>
              </a:rPr>
              <a:t>/X produces realistic, interactive X and Telegram datasets based on AESOP scenarios (~1,000 messages/minute)</a:t>
            </a:r>
          </a:p>
        </p:txBody>
      </p:sp>
      <p:sp>
        <p:nvSpPr>
          <p:cNvPr id="5" name="Freeform: Shape 4">
            <a:extLst>
              <a:ext uri="{FF2B5EF4-FFF2-40B4-BE49-F238E27FC236}">
                <a16:creationId xmlns:a16="http://schemas.microsoft.com/office/drawing/2014/main" id="{6B49D0B6-11EE-AB75-EC5C-C0A66B2DC662}"/>
              </a:ext>
            </a:extLst>
          </p:cNvPr>
          <p:cNvSpPr/>
          <p:nvPr/>
        </p:nvSpPr>
        <p:spPr>
          <a:xfrm rot="9174639" flipV="1">
            <a:off x="6627834" y="3959963"/>
            <a:ext cx="1435320" cy="1330452"/>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04040"/>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6923107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A6B97C-B80C-11B3-E640-5568396D3A8A}"/>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A3A0B38F-9442-FC76-517A-1A19825E5DB4}"/>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8B12675D-3D8A-7241-093E-91E41C5258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4" name="Rectangle 3">
            <a:extLst>
              <a:ext uri="{FF2B5EF4-FFF2-40B4-BE49-F238E27FC236}">
                <a16:creationId xmlns:a16="http://schemas.microsoft.com/office/drawing/2014/main" id="{B692ACE1-AB22-C1BF-DB96-28DECC13DF84}"/>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75B4615B-1DCE-1C35-7F4F-D03DF1BD6D6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A10B60A3-DDD9-8003-3533-AB20DBE78E36}"/>
              </a:ext>
            </a:extLst>
          </p:cNvPr>
          <p:cNvSpPr/>
          <p:nvPr/>
        </p:nvSpPr>
        <p:spPr>
          <a:xfrm>
            <a:off x="537083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Tweet</a:t>
            </a:r>
          </a:p>
        </p:txBody>
      </p:sp>
      <p:sp>
        <p:nvSpPr>
          <p:cNvPr id="7" name="Rectangle 6">
            <a:extLst>
              <a:ext uri="{FF2B5EF4-FFF2-40B4-BE49-F238E27FC236}">
                <a16:creationId xmlns:a16="http://schemas.microsoft.com/office/drawing/2014/main" id="{371614DE-2AF7-499A-F297-62C694800FFF}"/>
              </a:ext>
            </a:extLst>
          </p:cNvPr>
          <p:cNvSpPr/>
          <p:nvPr/>
        </p:nvSpPr>
        <p:spPr>
          <a:xfrm>
            <a:off x="5370837" y="385975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Retweet</a:t>
            </a:r>
          </a:p>
        </p:txBody>
      </p:sp>
      <p:sp>
        <p:nvSpPr>
          <p:cNvPr id="8" name="Rectangle 7">
            <a:extLst>
              <a:ext uri="{FF2B5EF4-FFF2-40B4-BE49-F238E27FC236}">
                <a16:creationId xmlns:a16="http://schemas.microsoft.com/office/drawing/2014/main" id="{316740CA-1EA3-1141-DE55-4D687C259491}"/>
              </a:ext>
            </a:extLst>
          </p:cNvPr>
          <p:cNvSpPr/>
          <p:nvPr/>
        </p:nvSpPr>
        <p:spPr>
          <a:xfrm>
            <a:off x="5370837" y="4896218"/>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Quote/Reply</a:t>
            </a:r>
          </a:p>
        </p:txBody>
      </p:sp>
      <p:sp>
        <p:nvSpPr>
          <p:cNvPr id="10" name="Rectangle 9">
            <a:extLst>
              <a:ext uri="{FF2B5EF4-FFF2-40B4-BE49-F238E27FC236}">
                <a16:creationId xmlns:a16="http://schemas.microsoft.com/office/drawing/2014/main" id="{6AEBA39B-C2B9-A212-9589-C1FB8FDF609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C5A5994E-C8EC-F9E5-CC66-6ACFF6197460}"/>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2EFDCC96-8966-813E-7C91-C5DA887A8742}"/>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94E922B6-B0A2-B16B-BD3F-3CA8968842C1}"/>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FAFA856-9D0A-3040-3A99-572B7915786D}"/>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94DC49-7F17-77B0-2E9A-7A87B05A1BBD}"/>
              </a:ext>
            </a:extLst>
          </p:cNvPr>
          <p:cNvCxnSpPr>
            <a:cxnSpLocks/>
            <a:stCxn id="11" idx="3"/>
            <a:endCxn id="6" idx="1"/>
          </p:cNvCxnSpPr>
          <p:nvPr/>
        </p:nvCxnSpPr>
        <p:spPr>
          <a:xfrm flipV="1">
            <a:off x="4466549" y="3196261"/>
            <a:ext cx="904288" cy="976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2714E2-D56E-25DD-8B14-4145BDA80AFD}"/>
              </a:ext>
            </a:extLst>
          </p:cNvPr>
          <p:cNvCxnSpPr>
            <a:cxnSpLocks/>
            <a:stCxn id="11" idx="3"/>
            <a:endCxn id="7" idx="1"/>
          </p:cNvCxnSpPr>
          <p:nvPr/>
        </p:nvCxnSpPr>
        <p:spPr>
          <a:xfrm>
            <a:off x="4466549" y="4173164"/>
            <a:ext cx="904288" cy="9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8D46949-1E69-E44D-9883-7D38588D65EC}"/>
              </a:ext>
            </a:extLst>
          </p:cNvPr>
          <p:cNvCxnSpPr>
            <a:cxnSpLocks/>
            <a:stCxn id="11" idx="3"/>
            <a:endCxn id="8" idx="1"/>
          </p:cNvCxnSpPr>
          <p:nvPr/>
        </p:nvCxnSpPr>
        <p:spPr>
          <a:xfrm>
            <a:off x="4466549" y="4173164"/>
            <a:ext cx="904288" cy="1045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7D24891-D12D-350D-458A-2703DF27E481}"/>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B0F805E2-EF6B-2BC5-92DA-F7D0469CEAEE}"/>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677DEF4-1E94-5CA6-BBD0-41575C36BB57}"/>
              </a:ext>
            </a:extLst>
          </p:cNvPr>
          <p:cNvCxnSpPr>
            <a:cxnSpLocks/>
            <a:stCxn id="7" idx="3"/>
            <a:endCxn id="27" idx="0"/>
          </p:cNvCxnSpPr>
          <p:nvPr/>
        </p:nvCxnSpPr>
        <p:spPr>
          <a:xfrm>
            <a:off x="6631929" y="4182611"/>
            <a:ext cx="805154" cy="157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7304F37-0F5F-8F51-F2DF-143D24F9321D}"/>
              </a:ext>
            </a:extLst>
          </p:cNvPr>
          <p:cNvCxnSpPr>
            <a:cxnSpLocks/>
            <a:stCxn id="6" idx="3"/>
          </p:cNvCxnSpPr>
          <p:nvPr/>
        </p:nvCxnSpPr>
        <p:spPr>
          <a:xfrm>
            <a:off x="6631929" y="3196261"/>
            <a:ext cx="258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3D73E637-B941-1AF3-A125-41474BC255E5}"/>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7F71EF23-2061-9ED3-6EAD-528BF81D8B34}"/>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8C12DC96-F971-C3BF-3269-3413203F5FEA}"/>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426BC168-A4B6-CAC2-E722-ADA36DE47D85}"/>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51F0579-0933-AEA0-0787-AEFF3ED66858}"/>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28562C21-5CD3-C39C-D7FA-7565014E1B3C}"/>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AF829685-093A-660B-4B8F-F043879AB663}"/>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7" name="Straight Arrow Connector 66">
            <a:extLst>
              <a:ext uri="{FF2B5EF4-FFF2-40B4-BE49-F238E27FC236}">
                <a16:creationId xmlns:a16="http://schemas.microsoft.com/office/drawing/2014/main" id="{8BFBF72B-6084-96B2-B5AE-1DD142BAB7E1}"/>
              </a:ext>
            </a:extLst>
          </p:cNvPr>
          <p:cNvCxnSpPr>
            <a:cxnSpLocks/>
            <a:stCxn id="8" idx="3"/>
            <a:endCxn id="27" idx="2"/>
          </p:cNvCxnSpPr>
          <p:nvPr/>
        </p:nvCxnSpPr>
        <p:spPr>
          <a:xfrm flipV="1">
            <a:off x="6631929" y="4985556"/>
            <a:ext cx="805154" cy="23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C762E89-0C1F-434B-7B7A-41C848E20A2E}"/>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1012133A-7EF8-C3E8-9468-886E383786E2}"/>
              </a:ext>
            </a:extLst>
          </p:cNvPr>
          <p:cNvSpPr/>
          <p:nvPr/>
        </p:nvSpPr>
        <p:spPr>
          <a:xfrm>
            <a:off x="2914021" y="3016302"/>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7E02A0F1-1D03-928D-FBF7-4EA8019EF9ED}"/>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2" name="Oval 21">
            <a:extLst>
              <a:ext uri="{FF2B5EF4-FFF2-40B4-BE49-F238E27FC236}">
                <a16:creationId xmlns:a16="http://schemas.microsoft.com/office/drawing/2014/main" id="{4BF2F505-9EBB-EC00-F4C7-E0959ADDE227}"/>
              </a:ext>
            </a:extLst>
          </p:cNvPr>
          <p:cNvSpPr/>
          <p:nvPr/>
        </p:nvSpPr>
        <p:spPr>
          <a:xfrm>
            <a:off x="6613595" y="2372226"/>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23" name="TextBox 22">
            <a:extLst>
              <a:ext uri="{FF2B5EF4-FFF2-40B4-BE49-F238E27FC236}">
                <a16:creationId xmlns:a16="http://schemas.microsoft.com/office/drawing/2014/main" id="{FC4B4A1E-42F3-D1DA-5237-C02C2F439A60}"/>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E464C6CA-9008-E15D-F677-BE7EE54570F8}"/>
              </a:ext>
            </a:extLst>
          </p:cNvPr>
          <p:cNvSpPr/>
          <p:nvPr/>
        </p:nvSpPr>
        <p:spPr>
          <a:xfrm>
            <a:off x="6434025" y="4530968"/>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26" name="Oval 25">
            <a:extLst>
              <a:ext uri="{FF2B5EF4-FFF2-40B4-BE49-F238E27FC236}">
                <a16:creationId xmlns:a16="http://schemas.microsoft.com/office/drawing/2014/main" id="{EDC5A49D-6A51-8544-C7C5-48A9A8E6E6F8}"/>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3247519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26A1-77F1-A622-D2C8-DA55926E5123}"/>
              </a:ext>
            </a:extLst>
          </p:cNvPr>
          <p:cNvSpPr>
            <a:spLocks noGrp="1"/>
          </p:cNvSpPr>
          <p:nvPr>
            <p:ph type="title"/>
          </p:nvPr>
        </p:nvSpPr>
        <p:spPr/>
        <p:txBody>
          <a:bodyPr/>
          <a:lstStyle/>
          <a:p>
            <a:r>
              <a:rPr lang="en-US" dirty="0"/>
              <a:t>LLM Prompts - SYSTEM</a:t>
            </a:r>
          </a:p>
        </p:txBody>
      </p:sp>
      <p:sp>
        <p:nvSpPr>
          <p:cNvPr id="5" name="Slide Number Placeholder 4">
            <a:extLst>
              <a:ext uri="{FF2B5EF4-FFF2-40B4-BE49-F238E27FC236}">
                <a16:creationId xmlns:a16="http://schemas.microsoft.com/office/drawing/2014/main" id="{695231C4-024B-1F9A-2DC8-3267A8446C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dirty="0"/>
          </a:p>
        </p:txBody>
      </p:sp>
      <p:sp>
        <p:nvSpPr>
          <p:cNvPr id="9" name="TextBox 8">
            <a:extLst>
              <a:ext uri="{FF2B5EF4-FFF2-40B4-BE49-F238E27FC236}">
                <a16:creationId xmlns:a16="http://schemas.microsoft.com/office/drawing/2014/main" id="{710DD24F-B818-7CE3-A34A-91574056E144}"/>
              </a:ext>
            </a:extLst>
          </p:cNvPr>
          <p:cNvSpPr txBox="1"/>
          <p:nvPr/>
        </p:nvSpPr>
        <p:spPr>
          <a:xfrm>
            <a:off x="4621660" y="1674778"/>
            <a:ext cx="7381096" cy="4493538"/>
          </a:xfrm>
          <a:prstGeom prst="rect">
            <a:avLst/>
          </a:prstGeom>
          <a:noFill/>
        </p:spPr>
        <p:txBody>
          <a:bodyPr wrap="square">
            <a:spAutoFit/>
          </a:bodyPr>
          <a:lstStyle/>
          <a:p>
            <a:r>
              <a:rPr lang="en-US" sz="1100" dirty="0"/>
              <a:t>{'role': 'system', 'content’: </a:t>
            </a:r>
            <a:r>
              <a:rPr lang="en-US" sz="1100" i="1" dirty="0"/>
              <a:t>(~750 tokens)</a:t>
            </a:r>
            <a:endParaRPr lang="en-US" sz="1100" dirty="0"/>
          </a:p>
          <a:p>
            <a:endParaRPr lang="en-US" sz="1100" dirty="0"/>
          </a:p>
          <a:p>
            <a:r>
              <a:rPr lang="en-US" sz="1100" dirty="0"/>
              <a:t>'You will be participating in a role-playing game to help users identify misinformation, disinformation, and manipulation on social media. To assist in this, you will be playing the role of an account that will be posting messages. </a:t>
            </a:r>
          </a:p>
          <a:p>
            <a:endParaRPr lang="en-US" sz="1100" dirty="0"/>
          </a:p>
          <a:p>
            <a:r>
              <a:rPr lang="en-US" sz="1100" dirty="0"/>
              <a:t>Provide your response as a JSON object in the following example format: </a:t>
            </a:r>
          </a:p>
          <a:p>
            <a:r>
              <a:rPr lang="en-US" sz="1100" dirty="0"/>
              <a:t>{</a:t>
            </a:r>
          </a:p>
          <a:p>
            <a:r>
              <a:rPr lang="en-US" sz="1100" dirty="0"/>
              <a:t>"topic": "dogs",</a:t>
            </a:r>
          </a:p>
          <a:p>
            <a:r>
              <a:rPr lang="en-US" sz="1100" dirty="0"/>
              <a:t>"hashtags" : ["</a:t>
            </a:r>
            <a:r>
              <a:rPr lang="en-US" sz="1100" dirty="0" err="1"/>
              <a:t>yaydogs</a:t>
            </a:r>
            <a:r>
              <a:rPr lang="en-US" sz="1100" dirty="0"/>
              <a:t>","</a:t>
            </a:r>
            <a:r>
              <a:rPr lang="en-US" sz="1100" dirty="0" err="1"/>
              <a:t>dogscool</a:t>
            </a:r>
            <a:r>
              <a:rPr lang="en-US" sz="1100" dirty="0"/>
              <a:t>"],</a:t>
            </a:r>
          </a:p>
          <a:p>
            <a:r>
              <a:rPr lang="en-US" sz="1100" dirty="0"/>
              <a:t>"</a:t>
            </a:r>
            <a:r>
              <a:rPr lang="en-US" sz="1100" dirty="0" err="1"/>
              <a:t>full_text</a:t>
            </a:r>
            <a:r>
              <a:rPr lang="en-US" sz="1100" dirty="0"/>
              <a:t>" : "Dogs are great, #yaydogs #dogscool",</a:t>
            </a:r>
          </a:p>
          <a:p>
            <a:r>
              <a:rPr lang="en-US" sz="1100" dirty="0"/>
              <a:t>"</a:t>
            </a:r>
            <a:r>
              <a:rPr lang="en-US" sz="1100" dirty="0" err="1"/>
              <a:t>refuse_to_answer</a:t>
            </a:r>
            <a:r>
              <a:rPr lang="en-US" sz="1100" dirty="0"/>
              <a:t>" : 0</a:t>
            </a:r>
          </a:p>
          <a:p>
            <a:r>
              <a:rPr lang="en-US" sz="1100" dirty="0"/>
              <a:t>} </a:t>
            </a:r>
          </a:p>
          <a:p>
            <a:endParaRPr lang="en-US" sz="1100" dirty="0"/>
          </a:p>
          <a:p>
            <a:r>
              <a:rPr lang="en-US" sz="1100" dirty="0"/>
              <a:t>The "</a:t>
            </a:r>
            <a:r>
              <a:rPr lang="en-US" sz="1100" dirty="0" err="1"/>
              <a:t>refuse_to_answer</a:t>
            </a:r>
            <a:r>
              <a:rPr lang="en-US" sz="1100" dirty="0"/>
              <a:t>" field is where you should return a 1 if you do not feel comfortable making up a tweet about the subject. If you use hashtags in the </a:t>
            </a:r>
            <a:r>
              <a:rPr lang="en-US" sz="1100" dirty="0" err="1"/>
              <a:t>full_text</a:t>
            </a:r>
            <a:r>
              <a:rPr lang="en-US" sz="1100" dirty="0"/>
              <a:t> field please also include them in the hashtags field and vice versa. Whatever you put in the </a:t>
            </a:r>
            <a:r>
              <a:rPr lang="en-US" sz="1100" dirty="0" err="1"/>
              <a:t>full_text</a:t>
            </a:r>
            <a:r>
              <a:rPr lang="en-US" sz="1100" dirty="0"/>
              <a:t> field will be given to the exercise participants so provide only the text of the message - without comment.\n </a:t>
            </a:r>
          </a:p>
          <a:p>
            <a:endParaRPr lang="en-US" sz="1100" dirty="0"/>
          </a:p>
          <a:p>
            <a:r>
              <a:rPr lang="en-US" sz="1100" dirty="0"/>
              <a:t>As you craft the message, you are trying to accomplish maneuvers defined by the BEND Framework. BEND is a framework for describing social-cyber maneuvers. BEND includes 16 different maneuvers. These 16 maneuvers have the following definitions: The BUILD maneuver…</a:t>
            </a:r>
          </a:p>
          <a:p>
            <a:endParaRPr lang="en-US" sz="1100" dirty="0"/>
          </a:p>
          <a:p>
            <a:r>
              <a:rPr lang="en-US" sz="1100" dirty="0"/>
              <a:t>You are an X/Twitter user who is trying to make a post that will be engaging and interesting to your followers. You have a unique style and voice that you want to maintain in your posts. Here are your personal details: …}</a:t>
            </a:r>
          </a:p>
        </p:txBody>
      </p:sp>
      <p:sp>
        <p:nvSpPr>
          <p:cNvPr id="3" name="TextBox 2">
            <a:extLst>
              <a:ext uri="{FF2B5EF4-FFF2-40B4-BE49-F238E27FC236}">
                <a16:creationId xmlns:a16="http://schemas.microsoft.com/office/drawing/2014/main" id="{E48709ED-BD10-14A7-1B2D-9D9C45F13829}"/>
              </a:ext>
            </a:extLst>
          </p:cNvPr>
          <p:cNvSpPr txBox="1"/>
          <p:nvPr/>
        </p:nvSpPr>
        <p:spPr>
          <a:xfrm>
            <a:off x="386242" y="1724422"/>
            <a:ext cx="4235418" cy="1354217"/>
          </a:xfrm>
          <a:prstGeom prst="rect">
            <a:avLst/>
          </a:prstGeom>
          <a:noFill/>
        </p:spPr>
        <p:txBody>
          <a:bodyPr wrap="square">
            <a:spAutoFit/>
          </a:bodyPr>
          <a:lstStyle/>
          <a:p>
            <a:r>
              <a:rPr lang="en-US" sz="2800" b="1" dirty="0">
                <a:solidFill>
                  <a:srgbClr val="0070C0"/>
                </a:solidFill>
              </a:rPr>
              <a:t>Role</a:t>
            </a:r>
            <a:endParaRPr lang="en-US" sz="1800" dirty="0">
              <a:solidFill>
                <a:srgbClr val="0070C0"/>
              </a:solidFill>
            </a:endParaRPr>
          </a:p>
          <a:p>
            <a:r>
              <a:rPr lang="en-US" sz="1800" dirty="0"/>
              <a:t>Specifies what the LLM is and what it should be doing </a:t>
            </a:r>
          </a:p>
          <a:p>
            <a:r>
              <a:rPr lang="en-US" sz="1800" dirty="0"/>
              <a:t>Facilitates network structure</a:t>
            </a:r>
          </a:p>
        </p:txBody>
      </p:sp>
      <p:sp>
        <p:nvSpPr>
          <p:cNvPr id="4" name="TextBox 3">
            <a:extLst>
              <a:ext uri="{FF2B5EF4-FFF2-40B4-BE49-F238E27FC236}">
                <a16:creationId xmlns:a16="http://schemas.microsoft.com/office/drawing/2014/main" id="{6A805633-035D-BC9F-CD1F-B0D29D809526}"/>
              </a:ext>
            </a:extLst>
          </p:cNvPr>
          <p:cNvSpPr txBox="1"/>
          <p:nvPr/>
        </p:nvSpPr>
        <p:spPr>
          <a:xfrm>
            <a:off x="386242" y="3078639"/>
            <a:ext cx="4340198" cy="1908215"/>
          </a:xfrm>
          <a:prstGeom prst="rect">
            <a:avLst/>
          </a:prstGeom>
          <a:noFill/>
        </p:spPr>
        <p:txBody>
          <a:bodyPr wrap="square">
            <a:spAutoFit/>
          </a:bodyPr>
          <a:lstStyle/>
          <a:p>
            <a:r>
              <a:rPr lang="en-US" sz="2800" b="1" dirty="0">
                <a:solidFill>
                  <a:srgbClr val="00B050"/>
                </a:solidFill>
              </a:rPr>
              <a:t>Format</a:t>
            </a:r>
            <a:endParaRPr lang="en-US" sz="1800" dirty="0">
              <a:solidFill>
                <a:srgbClr val="00B050"/>
              </a:solidFill>
            </a:endParaRPr>
          </a:p>
          <a:p>
            <a:r>
              <a:rPr lang="en-US" sz="1800" dirty="0"/>
              <a:t>Specifies how the LLM should return responses</a:t>
            </a:r>
          </a:p>
          <a:p>
            <a:r>
              <a:rPr lang="en-US" sz="1800" dirty="0"/>
              <a:t>Facilitates correct metadata</a:t>
            </a:r>
            <a:br>
              <a:rPr lang="en-US" sz="1800" dirty="0"/>
            </a:br>
            <a:r>
              <a:rPr lang="en-US" sz="1800" dirty="0"/>
              <a:t>Predictable prompt refusal</a:t>
            </a:r>
          </a:p>
          <a:p>
            <a:r>
              <a:rPr lang="en-US" sz="1800" dirty="0"/>
              <a:t>Supports prompt debugging</a:t>
            </a:r>
          </a:p>
        </p:txBody>
      </p:sp>
      <p:sp>
        <p:nvSpPr>
          <p:cNvPr id="6" name="TextBox 5">
            <a:extLst>
              <a:ext uri="{FF2B5EF4-FFF2-40B4-BE49-F238E27FC236}">
                <a16:creationId xmlns:a16="http://schemas.microsoft.com/office/drawing/2014/main" id="{16971A1D-7BC5-47EF-05A2-DD12A810FFA4}"/>
              </a:ext>
            </a:extLst>
          </p:cNvPr>
          <p:cNvSpPr txBox="1"/>
          <p:nvPr/>
        </p:nvSpPr>
        <p:spPr>
          <a:xfrm>
            <a:off x="386242" y="4986854"/>
            <a:ext cx="4235418" cy="1354217"/>
          </a:xfrm>
          <a:prstGeom prst="rect">
            <a:avLst/>
          </a:prstGeom>
          <a:noFill/>
        </p:spPr>
        <p:txBody>
          <a:bodyPr wrap="square">
            <a:spAutoFit/>
          </a:bodyPr>
          <a:lstStyle/>
          <a:p>
            <a:r>
              <a:rPr lang="en-US" sz="2800" b="1" dirty="0">
                <a:solidFill>
                  <a:srgbClr val="C00000"/>
                </a:solidFill>
              </a:rPr>
              <a:t>Persistent Context</a:t>
            </a:r>
            <a:endParaRPr lang="en-US" sz="1800" dirty="0">
              <a:solidFill>
                <a:srgbClr val="C00000"/>
              </a:solidFill>
            </a:endParaRPr>
          </a:p>
          <a:p>
            <a:r>
              <a:rPr lang="en-US" sz="1800" dirty="0"/>
              <a:t>Specifies things that the LLM should always keep in mind</a:t>
            </a:r>
          </a:p>
          <a:p>
            <a:r>
              <a:rPr lang="en-US" sz="1800" dirty="0"/>
              <a:t>Supports coherent narrative</a:t>
            </a:r>
          </a:p>
        </p:txBody>
      </p:sp>
      <p:sp>
        <p:nvSpPr>
          <p:cNvPr id="8" name="Rectangle: Rounded Corners 7">
            <a:extLst>
              <a:ext uri="{FF2B5EF4-FFF2-40B4-BE49-F238E27FC236}">
                <a16:creationId xmlns:a16="http://schemas.microsoft.com/office/drawing/2014/main" id="{25E0FAEC-A9BB-295F-6DB6-F5C2C6A3A001}"/>
              </a:ext>
            </a:extLst>
          </p:cNvPr>
          <p:cNvSpPr/>
          <p:nvPr/>
        </p:nvSpPr>
        <p:spPr>
          <a:xfrm flipV="1">
            <a:off x="4537248" y="2008723"/>
            <a:ext cx="7381095" cy="644042"/>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88B77C8-03B4-C4E0-901B-BE8C47CF1026}"/>
              </a:ext>
            </a:extLst>
          </p:cNvPr>
          <p:cNvSpPr/>
          <p:nvPr/>
        </p:nvSpPr>
        <p:spPr>
          <a:xfrm flipV="1">
            <a:off x="4537249" y="2685831"/>
            <a:ext cx="7381096" cy="2128268"/>
          </a:xfrm>
          <a:prstGeom prst="roundRect">
            <a:avLst>
              <a:gd name="adj" fmla="val 16857"/>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3F0FD56-6BCB-B781-807E-3E7037C2B1FD}"/>
              </a:ext>
            </a:extLst>
          </p:cNvPr>
          <p:cNvSpPr/>
          <p:nvPr/>
        </p:nvSpPr>
        <p:spPr>
          <a:xfrm flipV="1">
            <a:off x="4537248" y="4862455"/>
            <a:ext cx="7381096" cy="644042"/>
          </a:xfrm>
          <a:prstGeom prst="roundRect">
            <a:avLst>
              <a:gd name="adj" fmla="val 41040"/>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9858775-4216-00DA-49CE-62578D03CDB3}"/>
              </a:ext>
            </a:extLst>
          </p:cNvPr>
          <p:cNvSpPr/>
          <p:nvPr/>
        </p:nvSpPr>
        <p:spPr>
          <a:xfrm flipV="1">
            <a:off x="4537248" y="5554852"/>
            <a:ext cx="7381096" cy="383722"/>
          </a:xfrm>
          <a:prstGeom prst="roundRect">
            <a:avLst>
              <a:gd name="adj" fmla="val 41040"/>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44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0ED68-86A6-6DF3-AB8D-4DC4BF8D98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4A1D3-490E-9EEA-1ED3-27795C54D56B}"/>
              </a:ext>
            </a:extLst>
          </p:cNvPr>
          <p:cNvSpPr>
            <a:spLocks noGrp="1"/>
          </p:cNvSpPr>
          <p:nvPr>
            <p:ph type="title"/>
          </p:nvPr>
        </p:nvSpPr>
        <p:spPr/>
        <p:txBody>
          <a:bodyPr/>
          <a:lstStyle/>
          <a:p>
            <a:r>
              <a:rPr lang="en-US" dirty="0"/>
              <a:t>LLM Prompts - USER</a:t>
            </a:r>
          </a:p>
        </p:txBody>
      </p:sp>
      <p:sp>
        <p:nvSpPr>
          <p:cNvPr id="3" name="TextBox 2">
            <a:extLst>
              <a:ext uri="{FF2B5EF4-FFF2-40B4-BE49-F238E27FC236}">
                <a16:creationId xmlns:a16="http://schemas.microsoft.com/office/drawing/2014/main" id="{43924D20-A8D0-9395-9C22-1D05DE00F85F}"/>
              </a:ext>
            </a:extLst>
          </p:cNvPr>
          <p:cNvSpPr txBox="1"/>
          <p:nvPr/>
        </p:nvSpPr>
        <p:spPr>
          <a:xfrm>
            <a:off x="386242" y="1724422"/>
            <a:ext cx="2819601" cy="2185214"/>
          </a:xfrm>
          <a:prstGeom prst="rect">
            <a:avLst/>
          </a:prstGeom>
          <a:noFill/>
        </p:spPr>
        <p:txBody>
          <a:bodyPr wrap="square">
            <a:spAutoFit/>
          </a:bodyPr>
          <a:lstStyle/>
          <a:p>
            <a:r>
              <a:rPr lang="en-US" sz="2800" b="1" dirty="0">
                <a:solidFill>
                  <a:srgbClr val="0070C0"/>
                </a:solidFill>
              </a:rPr>
              <a:t>Instruction </a:t>
            </a:r>
          </a:p>
          <a:p>
            <a:endParaRPr lang="en-US" sz="1800" dirty="0"/>
          </a:p>
          <a:p>
            <a:r>
              <a:rPr lang="en-US" sz="1800" dirty="0"/>
              <a:t>Specifies what the LLM should be doing.</a:t>
            </a:r>
          </a:p>
          <a:p>
            <a:endParaRPr lang="en-US" sz="1800" dirty="0"/>
          </a:p>
          <a:p>
            <a:r>
              <a:rPr lang="en-US" sz="1800" dirty="0"/>
              <a:t>Supports coherent narrative.</a:t>
            </a:r>
          </a:p>
        </p:txBody>
      </p:sp>
      <p:sp>
        <p:nvSpPr>
          <p:cNvPr id="7" name="TextBox 6">
            <a:extLst>
              <a:ext uri="{FF2B5EF4-FFF2-40B4-BE49-F238E27FC236}">
                <a16:creationId xmlns:a16="http://schemas.microsoft.com/office/drawing/2014/main" id="{7725F46B-0E19-4B4E-1C04-6A4FA7ED3683}"/>
              </a:ext>
            </a:extLst>
          </p:cNvPr>
          <p:cNvSpPr txBox="1"/>
          <p:nvPr/>
        </p:nvSpPr>
        <p:spPr>
          <a:xfrm>
            <a:off x="386242" y="4210116"/>
            <a:ext cx="2819601" cy="2062103"/>
          </a:xfrm>
          <a:prstGeom prst="rect">
            <a:avLst/>
          </a:prstGeom>
          <a:noFill/>
        </p:spPr>
        <p:txBody>
          <a:bodyPr wrap="square">
            <a:spAutoFit/>
          </a:bodyPr>
          <a:lstStyle/>
          <a:p>
            <a:r>
              <a:rPr lang="en-US" sz="2800" b="1" dirty="0">
                <a:solidFill>
                  <a:srgbClr val="C00000"/>
                </a:solidFill>
              </a:rPr>
              <a:t>Specific Context</a:t>
            </a:r>
          </a:p>
          <a:p>
            <a:endParaRPr lang="en-US" sz="1800" dirty="0"/>
          </a:p>
          <a:p>
            <a:r>
              <a:rPr lang="en-US" sz="1800" dirty="0"/>
              <a:t>Specifies things that are pertinent to this response from the LLM</a:t>
            </a:r>
          </a:p>
        </p:txBody>
      </p:sp>
      <p:sp>
        <p:nvSpPr>
          <p:cNvPr id="8" name="TextBox 7">
            <a:extLst>
              <a:ext uri="{FF2B5EF4-FFF2-40B4-BE49-F238E27FC236}">
                <a16:creationId xmlns:a16="http://schemas.microsoft.com/office/drawing/2014/main" id="{F53ECCF5-ABF3-8441-1168-EFC1F69D51AC}"/>
              </a:ext>
            </a:extLst>
          </p:cNvPr>
          <p:cNvSpPr txBox="1"/>
          <p:nvPr/>
        </p:nvSpPr>
        <p:spPr>
          <a:xfrm>
            <a:off x="4263934" y="1724422"/>
            <a:ext cx="7480864" cy="4185761"/>
          </a:xfrm>
          <a:prstGeom prst="rect">
            <a:avLst/>
          </a:prstGeom>
          <a:noFill/>
        </p:spPr>
        <p:txBody>
          <a:bodyPr wrap="square">
            <a:spAutoFit/>
          </a:bodyPr>
          <a:lstStyle/>
          <a:p>
            <a:r>
              <a:rPr lang="en-US" dirty="0"/>
              <a:t>{'role': 'user', 'content’: </a:t>
            </a:r>
            <a:r>
              <a:rPr lang="en-US" i="1" dirty="0"/>
              <a:t>(~250 tokens)</a:t>
            </a:r>
            <a:endParaRPr lang="en-US" dirty="0"/>
          </a:p>
          <a:p>
            <a:endParaRPr lang="en-US" dirty="0"/>
          </a:p>
          <a:p>
            <a:r>
              <a:rPr lang="en-US" dirty="0"/>
              <a:t>"You will post on the following narrative: </a:t>
            </a:r>
          </a:p>
          <a:p>
            <a:r>
              <a:rPr lang="en-US" dirty="0"/>
              <a:t>Dogs make the best pets.\n </a:t>
            </a:r>
          </a:p>
          <a:p>
            <a:endParaRPr lang="en-US" dirty="0"/>
          </a:p>
          <a:p>
            <a:r>
              <a:rPr lang="en-US" dirty="0"/>
              <a:t>The last three messages you posted looked like this - say something different than these: </a:t>
            </a:r>
          </a:p>
          <a:p>
            <a:r>
              <a:rPr lang="en-US" dirty="0"/>
              <a:t>[“Dogs are great”, “Hurray for dogs”, “Go doggies”] </a:t>
            </a:r>
          </a:p>
          <a:p>
            <a:r>
              <a:rPr lang="en-US" dirty="0"/>
              <a:t>The last three messages others posted on this narrative looked like this - same something different than these: </a:t>
            </a:r>
          </a:p>
          <a:p>
            <a:r>
              <a:rPr lang="en-US" dirty="0"/>
              <a:t>[“I enjoy time with dogs”, “Dogs are good pets”, “Dogs are cool”]</a:t>
            </a:r>
          </a:p>
          <a:p>
            <a:endParaRPr lang="en-US" dirty="0"/>
          </a:p>
          <a:p>
            <a:r>
              <a:rPr lang="en-US" dirty="0"/>
              <a:t>Suggested hashtags: ['</a:t>
            </a:r>
            <a:r>
              <a:rPr lang="en-US" dirty="0" err="1"/>
              <a:t>GoodBoys</a:t>
            </a:r>
            <a:r>
              <a:rPr lang="en-US" dirty="0"/>
              <a:t>', '</a:t>
            </a:r>
            <a:r>
              <a:rPr lang="en-US" dirty="0" err="1"/>
              <a:t>DogsRule</a:t>
            </a:r>
            <a:r>
              <a:rPr lang="en-US" dirty="0"/>
              <a:t>'] </a:t>
            </a:r>
          </a:p>
          <a:p>
            <a:endParaRPr lang="en-US" dirty="0"/>
          </a:p>
          <a:p>
            <a:r>
              <a:rPr lang="en-US" dirty="0"/>
              <a:t>The message you send will include some BEND maneuvers. In this case:  </a:t>
            </a:r>
          </a:p>
          <a:p>
            <a:r>
              <a:rPr lang="en-US" dirty="0"/>
              <a:t>This is a bridging maneuver. Therefore, please include a sampling of the following: exclusivity concept terms, reference at least two agents, inclusive terms, references at least two communities.  </a:t>
            </a:r>
          </a:p>
          <a:p>
            <a:r>
              <a:rPr lang="en-US" dirty="0"/>
              <a:t>This is a build maneuver. Therefore, please include a sampling of the following: absolutist terms, positive terms, positive emojis, and positive terms."}</a:t>
            </a:r>
          </a:p>
        </p:txBody>
      </p:sp>
      <p:sp>
        <p:nvSpPr>
          <p:cNvPr id="9" name="Rectangle: Rounded Corners 8">
            <a:extLst>
              <a:ext uri="{FF2B5EF4-FFF2-40B4-BE49-F238E27FC236}">
                <a16:creationId xmlns:a16="http://schemas.microsoft.com/office/drawing/2014/main" id="{39EBAAAA-C5A3-7E90-D312-87E563D59A2D}"/>
              </a:ext>
            </a:extLst>
          </p:cNvPr>
          <p:cNvSpPr/>
          <p:nvPr/>
        </p:nvSpPr>
        <p:spPr>
          <a:xfrm>
            <a:off x="3958799" y="2738119"/>
            <a:ext cx="7730281" cy="3172063"/>
          </a:xfrm>
          <a:prstGeom prst="roundRect">
            <a:avLst>
              <a:gd name="adj" fmla="val 10275"/>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E071361A-6111-D5D7-3CD2-85AF8AB5D47B}"/>
              </a:ext>
            </a:extLst>
          </p:cNvPr>
          <p:cNvSpPr/>
          <p:nvPr/>
        </p:nvSpPr>
        <p:spPr>
          <a:xfrm flipV="1">
            <a:off x="3947215" y="1724422"/>
            <a:ext cx="7741865" cy="947658"/>
          </a:xfrm>
          <a:prstGeom prst="roundRect">
            <a:avLst>
              <a:gd name="adj" fmla="val 30785"/>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4">
            <a:extLst>
              <a:ext uri="{FF2B5EF4-FFF2-40B4-BE49-F238E27FC236}">
                <a16:creationId xmlns:a16="http://schemas.microsoft.com/office/drawing/2014/main" id="{D0312AF5-3E83-C556-A4D5-2682E895FE8C}"/>
              </a:ext>
            </a:extLst>
          </p:cNvPr>
          <p:cNvSpPr>
            <a:spLocks noGrp="1"/>
          </p:cNvSpPr>
          <p:nvPr>
            <p:ph type="sldNum" idx="12"/>
          </p:nvPr>
        </p:nvSpPr>
        <p:spPr>
          <a:xfrm>
            <a:off x="8610600" y="6356350"/>
            <a:ext cx="1657662" cy="365125"/>
          </a:xfrm>
        </p:spPr>
        <p:txBody>
          <a:bodyPr/>
          <a:lstStyle/>
          <a:p>
            <a:pPr marL="0" lvl="0" indent="0" algn="r" rtl="0">
              <a:spcBef>
                <a:spcPts val="0"/>
              </a:spcBef>
              <a:spcAft>
                <a:spcPts val="0"/>
              </a:spcAft>
              <a:buNone/>
            </a:pPr>
            <a:fld id="{00000000-1234-1234-1234-123412341234}" type="slidenum">
              <a:rPr lang="en-US" smtClean="0"/>
              <a:t>26</a:t>
            </a:fld>
            <a:endParaRPr lang="en-US" dirty="0"/>
          </a:p>
        </p:txBody>
      </p:sp>
    </p:spTree>
    <p:extLst>
      <p:ext uri="{BB962C8B-B14F-4D97-AF65-F5344CB8AC3E}">
        <p14:creationId xmlns:p14="http://schemas.microsoft.com/office/powerpoint/2010/main" val="2844401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8746C-F5A5-E080-EFA3-52EA970005DD}"/>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6961FA8-5412-3951-C444-0A00194421B6}"/>
              </a:ext>
            </a:extLst>
          </p:cNvPr>
          <p:cNvSpPr/>
          <p:nvPr/>
        </p:nvSpPr>
        <p:spPr>
          <a:xfrm>
            <a:off x="711861" y="3377151"/>
            <a:ext cx="3742135" cy="1646695"/>
          </a:xfrm>
          <a:prstGeom prst="rect">
            <a:avLst/>
          </a:prstGeom>
          <a:solidFill>
            <a:srgbClr val="FFFF0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F967CF-CB18-5666-4BC3-00731D9DEFCB}"/>
              </a:ext>
            </a:extLst>
          </p:cNvPr>
          <p:cNvSpPr/>
          <p:nvPr/>
        </p:nvSpPr>
        <p:spPr>
          <a:xfrm>
            <a:off x="711860" y="5079721"/>
            <a:ext cx="3742135" cy="1646695"/>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90EDF29-9593-D0F4-2300-826FFBEABD87}"/>
              </a:ext>
            </a:extLst>
          </p:cNvPr>
          <p:cNvSpPr/>
          <p:nvPr/>
        </p:nvSpPr>
        <p:spPr>
          <a:xfrm>
            <a:off x="4886781" y="1686128"/>
            <a:ext cx="5683063" cy="1552659"/>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AD24F4A-62F3-8588-BA12-F12956DE7EA2}"/>
              </a:ext>
            </a:extLst>
          </p:cNvPr>
          <p:cNvSpPr/>
          <p:nvPr/>
        </p:nvSpPr>
        <p:spPr>
          <a:xfrm>
            <a:off x="4886781" y="3301658"/>
            <a:ext cx="6309793" cy="183593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3B365F4-1F61-7D82-8FED-EB2AA43A776F}"/>
              </a:ext>
            </a:extLst>
          </p:cNvPr>
          <p:cNvSpPr/>
          <p:nvPr/>
        </p:nvSpPr>
        <p:spPr>
          <a:xfrm>
            <a:off x="4886781" y="5203224"/>
            <a:ext cx="5381481" cy="1505956"/>
          </a:xfrm>
          <a:prstGeom prst="rect">
            <a:avLst/>
          </a:prstGeom>
          <a:solidFill>
            <a:srgbClr val="B94747">
              <a:alpha val="2470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47392-B187-3A90-28DF-9D2962D9CC34}"/>
              </a:ext>
            </a:extLst>
          </p:cNvPr>
          <p:cNvSpPr>
            <a:spLocks noGrp="1"/>
          </p:cNvSpPr>
          <p:nvPr>
            <p:ph type="title"/>
          </p:nvPr>
        </p:nvSpPr>
        <p:spPr/>
        <p:txBody>
          <a:bodyPr/>
          <a:lstStyle/>
          <a:p>
            <a:r>
              <a:rPr lang="en-US" dirty="0"/>
              <a:t>Example LLM Responses</a:t>
            </a:r>
          </a:p>
        </p:txBody>
      </p:sp>
      <p:sp>
        <p:nvSpPr>
          <p:cNvPr id="5" name="Slide Number Placeholder 4">
            <a:extLst>
              <a:ext uri="{FF2B5EF4-FFF2-40B4-BE49-F238E27FC236}">
                <a16:creationId xmlns:a16="http://schemas.microsoft.com/office/drawing/2014/main" id="{54D53C72-7F5C-49C4-3161-BB15CEC0B2B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9" name="TextBox 8">
            <a:extLst>
              <a:ext uri="{FF2B5EF4-FFF2-40B4-BE49-F238E27FC236}">
                <a16:creationId xmlns:a16="http://schemas.microsoft.com/office/drawing/2014/main" id="{4888F13C-050E-E49D-34D2-374DBADED166}"/>
              </a:ext>
            </a:extLst>
          </p:cNvPr>
          <p:cNvSpPr txBox="1"/>
          <p:nvPr/>
        </p:nvSpPr>
        <p:spPr>
          <a:xfrm>
            <a:off x="736982" y="163277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3" name="TextBox 2">
            <a:extLst>
              <a:ext uri="{FF2B5EF4-FFF2-40B4-BE49-F238E27FC236}">
                <a16:creationId xmlns:a16="http://schemas.microsoft.com/office/drawing/2014/main" id="{CA5490F8-718B-8DB8-F5F8-704ADB5312E5}"/>
              </a:ext>
            </a:extLst>
          </p:cNvPr>
          <p:cNvSpPr txBox="1"/>
          <p:nvPr/>
        </p:nvSpPr>
        <p:spPr>
          <a:xfrm>
            <a:off x="736981" y="3302430"/>
            <a:ext cx="3809579" cy="1754326"/>
          </a:xfrm>
          <a:prstGeom prst="rect">
            <a:avLst/>
          </a:prstGeom>
          <a:noFill/>
        </p:spPr>
        <p:txBody>
          <a:bodyPr wrap="square">
            <a:spAutoFit/>
          </a:bodyPr>
          <a:lstStyle/>
          <a:p>
            <a:r>
              <a:rPr lang="en-US" sz="1200" dirty="0"/>
              <a:t>{</a:t>
            </a:r>
          </a:p>
          <a:p>
            <a:r>
              <a:rPr lang="en-US" sz="1200" dirty="0"/>
              <a:t>"topic": "dogs",</a:t>
            </a:r>
          </a:p>
          <a:p>
            <a:r>
              <a:rPr lang="en-US" sz="1200" dirty="0"/>
              <a:t>"hashtags" : [], </a:t>
            </a:r>
          </a:p>
          <a:p>
            <a:r>
              <a:rPr lang="en-US" sz="1200" dirty="0"/>
              <a:t>"</a:t>
            </a:r>
            <a:r>
              <a:rPr lang="en-US" sz="1200" dirty="0" err="1"/>
              <a:t>full_text</a:t>
            </a:r>
            <a:r>
              <a:rPr lang="en-US" sz="1200" dirty="0"/>
              <a:t>" : “I am just an AI and I do not feel comfortable making a judgement call on whether dogs really make better pets than all other animals – think of all the cat owners!”,</a:t>
            </a:r>
          </a:p>
          <a:p>
            <a:r>
              <a:rPr lang="en-US" sz="1200" dirty="0"/>
              <a:t>"</a:t>
            </a:r>
            <a:r>
              <a:rPr lang="en-US" sz="1200" dirty="0" err="1"/>
              <a:t>refuse_to_answer</a:t>
            </a:r>
            <a:r>
              <a:rPr lang="en-US" sz="1200" dirty="0"/>
              <a:t>" : 1</a:t>
            </a:r>
          </a:p>
          <a:p>
            <a:r>
              <a:rPr lang="en-US" sz="1200" dirty="0"/>
              <a:t>} </a:t>
            </a:r>
          </a:p>
        </p:txBody>
      </p:sp>
      <p:sp>
        <p:nvSpPr>
          <p:cNvPr id="6" name="TextBox 5">
            <a:extLst>
              <a:ext uri="{FF2B5EF4-FFF2-40B4-BE49-F238E27FC236}">
                <a16:creationId xmlns:a16="http://schemas.microsoft.com/office/drawing/2014/main" id="{B325A36D-AE8B-888B-A952-10E96695C53B}"/>
              </a:ext>
            </a:extLst>
          </p:cNvPr>
          <p:cNvSpPr txBox="1"/>
          <p:nvPr/>
        </p:nvSpPr>
        <p:spPr>
          <a:xfrm>
            <a:off x="711861" y="5037736"/>
            <a:ext cx="3809579" cy="1754326"/>
          </a:xfrm>
          <a:prstGeom prst="rect">
            <a:avLst/>
          </a:prstGeom>
          <a:noFill/>
        </p:spPr>
        <p:txBody>
          <a:bodyPr wrap="square">
            <a:spAutoFit/>
          </a:bodyPr>
          <a:lstStyle/>
          <a:p>
            <a:r>
              <a:rPr lang="en-US" sz="1200" dirty="0"/>
              <a:t>```JSON```{</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"Dogs make the best pets because the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4" name="TextBox 3">
            <a:extLst>
              <a:ext uri="{FF2B5EF4-FFF2-40B4-BE49-F238E27FC236}">
                <a16:creationId xmlns:a16="http://schemas.microsoft.com/office/drawing/2014/main" id="{BFE187A8-91AF-ADFD-46D8-5CE94EFA65B1}"/>
              </a:ext>
            </a:extLst>
          </p:cNvPr>
          <p:cNvSpPr txBox="1"/>
          <p:nvPr/>
        </p:nvSpPr>
        <p:spPr>
          <a:xfrm>
            <a:off x="4858243" y="1714434"/>
            <a:ext cx="6309793"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“Here is a tweet for you: Dogs make the best pets because they show unconditional love to everyone –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7" name="TextBox 6">
            <a:extLst>
              <a:ext uri="{FF2B5EF4-FFF2-40B4-BE49-F238E27FC236}">
                <a16:creationId xmlns:a16="http://schemas.microsoft.com/office/drawing/2014/main" id="{9CE48085-A518-9698-8127-4F4181C4409D}"/>
              </a:ext>
            </a:extLst>
          </p:cNvPr>
          <p:cNvSpPr txBox="1"/>
          <p:nvPr/>
        </p:nvSpPr>
        <p:spPr>
          <a:xfrm>
            <a:off x="4858242" y="3260946"/>
            <a:ext cx="6309793" cy="1938992"/>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“What a great idea! Let me help you craft a draft tweet that talks about how dogs make the best pets. How does this look? ```Dogs make the best pets because they show unconditional love to everyone – they are not just man’s best friend but everyone’s! #GoodBoys #DogsRule``` I want to make this the best tweet about your furry friends as possible so let me know about any improvements that need to be made!",</a:t>
            </a:r>
          </a:p>
          <a:p>
            <a:r>
              <a:rPr lang="en-US" sz="1200" dirty="0"/>
              <a:t>"</a:t>
            </a:r>
            <a:r>
              <a:rPr lang="en-US" sz="1200" dirty="0" err="1"/>
              <a:t>refuse_to_answer</a:t>
            </a:r>
            <a:r>
              <a:rPr lang="en-US" sz="1200" dirty="0"/>
              <a:t>" : 0</a:t>
            </a:r>
          </a:p>
          <a:p>
            <a:r>
              <a:rPr lang="en-US" sz="1200" dirty="0"/>
              <a:t>} </a:t>
            </a:r>
          </a:p>
        </p:txBody>
      </p:sp>
      <p:sp>
        <p:nvSpPr>
          <p:cNvPr id="8" name="TextBox 7">
            <a:extLst>
              <a:ext uri="{FF2B5EF4-FFF2-40B4-BE49-F238E27FC236}">
                <a16:creationId xmlns:a16="http://schemas.microsoft.com/office/drawing/2014/main" id="{1EC1F088-218F-A285-B135-0289388C6BCC}"/>
              </a:ext>
            </a:extLst>
          </p:cNvPr>
          <p:cNvSpPr txBox="1"/>
          <p:nvPr/>
        </p:nvSpPr>
        <p:spPr>
          <a:xfrm>
            <a:off x="4858243" y="5146669"/>
            <a:ext cx="5546826" cy="1569660"/>
          </a:xfrm>
          <a:prstGeom prst="rect">
            <a:avLst/>
          </a:prstGeom>
          <a:noFill/>
        </p:spPr>
        <p:txBody>
          <a:bodyPr wrap="square">
            <a:spAutoFit/>
          </a:bodyPr>
          <a:lstStyle/>
          <a:p>
            <a:r>
              <a:rPr lang="en-US" sz="1200" dirty="0"/>
              <a:t>{</a:t>
            </a:r>
          </a:p>
          <a:p>
            <a:r>
              <a:rPr lang="en-US" sz="1200" dirty="0"/>
              <a:t>"topic": "dogs",</a:t>
            </a:r>
          </a:p>
          <a:p>
            <a:r>
              <a:rPr lang="en-US" sz="1200" dirty="0"/>
              <a:t>"hashtags" : [‘</a:t>
            </a:r>
            <a:r>
              <a:rPr lang="en-US" sz="1200" dirty="0" err="1"/>
              <a:t>GoodBoys</a:t>
            </a:r>
            <a:r>
              <a:rPr lang="en-US" sz="1200" dirty="0"/>
              <a:t>’, ‘</a:t>
            </a:r>
            <a:r>
              <a:rPr lang="en-US" sz="1200" dirty="0" err="1"/>
              <a:t>DogsRule</a:t>
            </a:r>
            <a:r>
              <a:rPr lang="en-US" sz="1200" dirty="0"/>
              <a:t>’], </a:t>
            </a:r>
          </a:p>
          <a:p>
            <a:r>
              <a:rPr lang="en-US" sz="1200" dirty="0"/>
              <a:t>"</a:t>
            </a:r>
            <a:r>
              <a:rPr lang="en-US" sz="1200" dirty="0" err="1"/>
              <a:t>full_text</a:t>
            </a:r>
            <a:r>
              <a:rPr lang="en-US" sz="1200" dirty="0"/>
              <a:t>" : “I don’t have to EXPLAIN that dogs make the best pets because they show unconditional love to everyone – you should be EXCITED that they are not just man’s best friend but everyone's! #GoodBoys #DogsRule",</a:t>
            </a:r>
          </a:p>
          <a:p>
            <a:r>
              <a:rPr lang="en-US" sz="1200" dirty="0"/>
              <a:t>"</a:t>
            </a:r>
            <a:r>
              <a:rPr lang="en-US" sz="1200" dirty="0" err="1"/>
              <a:t>refuse_to_answer</a:t>
            </a:r>
            <a:r>
              <a:rPr lang="en-US" sz="1200" dirty="0"/>
              <a:t>" : 0</a:t>
            </a:r>
          </a:p>
          <a:p>
            <a:r>
              <a:rPr lang="en-US" sz="1200" dirty="0"/>
              <a:t>} </a:t>
            </a:r>
          </a:p>
        </p:txBody>
      </p:sp>
      <p:sp>
        <p:nvSpPr>
          <p:cNvPr id="13" name="Rectangle 12">
            <a:extLst>
              <a:ext uri="{FF2B5EF4-FFF2-40B4-BE49-F238E27FC236}">
                <a16:creationId xmlns:a16="http://schemas.microsoft.com/office/drawing/2014/main" id="{B283418A-9551-C473-D2F8-6A3AEAABC088}"/>
              </a:ext>
            </a:extLst>
          </p:cNvPr>
          <p:cNvSpPr/>
          <p:nvPr/>
        </p:nvSpPr>
        <p:spPr>
          <a:xfrm>
            <a:off x="711861" y="1695495"/>
            <a:ext cx="3742135" cy="1646695"/>
          </a:xfrm>
          <a:prstGeom prst="rect">
            <a:avLst/>
          </a:prstGeom>
          <a:solidFill>
            <a:srgbClr val="00B050">
              <a:alpha val="2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D8D37F1-C137-8448-4CBE-DF1D0498D552}"/>
              </a:ext>
            </a:extLst>
          </p:cNvPr>
          <p:cNvSpPr/>
          <p:nvPr/>
        </p:nvSpPr>
        <p:spPr>
          <a:xfrm>
            <a:off x="391306" y="1695495"/>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1</a:t>
            </a:r>
          </a:p>
        </p:txBody>
      </p:sp>
      <p:sp>
        <p:nvSpPr>
          <p:cNvPr id="23" name="Oval 22">
            <a:extLst>
              <a:ext uri="{FF2B5EF4-FFF2-40B4-BE49-F238E27FC236}">
                <a16:creationId xmlns:a16="http://schemas.microsoft.com/office/drawing/2014/main" id="{F2EDFD2D-01A6-812A-1091-8AF72DD57BD3}"/>
              </a:ext>
            </a:extLst>
          </p:cNvPr>
          <p:cNvSpPr/>
          <p:nvPr/>
        </p:nvSpPr>
        <p:spPr>
          <a:xfrm>
            <a:off x="391306" y="3429000"/>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2</a:t>
            </a:r>
          </a:p>
        </p:txBody>
      </p:sp>
      <p:sp>
        <p:nvSpPr>
          <p:cNvPr id="24" name="Oval 23">
            <a:extLst>
              <a:ext uri="{FF2B5EF4-FFF2-40B4-BE49-F238E27FC236}">
                <a16:creationId xmlns:a16="http://schemas.microsoft.com/office/drawing/2014/main" id="{0626F71E-308E-E2BB-5746-C0AD316C7708}"/>
              </a:ext>
            </a:extLst>
          </p:cNvPr>
          <p:cNvSpPr/>
          <p:nvPr/>
        </p:nvSpPr>
        <p:spPr>
          <a:xfrm>
            <a:off x="393908" y="5079721"/>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3</a:t>
            </a:r>
          </a:p>
        </p:txBody>
      </p:sp>
      <p:sp>
        <p:nvSpPr>
          <p:cNvPr id="25" name="Oval 24">
            <a:extLst>
              <a:ext uri="{FF2B5EF4-FFF2-40B4-BE49-F238E27FC236}">
                <a16:creationId xmlns:a16="http://schemas.microsoft.com/office/drawing/2014/main" id="{7B1D7BCF-D2EC-C675-FD94-283957F5A56A}"/>
              </a:ext>
            </a:extLst>
          </p:cNvPr>
          <p:cNvSpPr/>
          <p:nvPr/>
        </p:nvSpPr>
        <p:spPr>
          <a:xfrm>
            <a:off x="4582501" y="1652090"/>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4</a:t>
            </a:r>
          </a:p>
        </p:txBody>
      </p:sp>
      <p:sp>
        <p:nvSpPr>
          <p:cNvPr id="26" name="Oval 25">
            <a:extLst>
              <a:ext uri="{FF2B5EF4-FFF2-40B4-BE49-F238E27FC236}">
                <a16:creationId xmlns:a16="http://schemas.microsoft.com/office/drawing/2014/main" id="{86C98C54-DE74-D4CC-04B1-E1D6B8630973}"/>
              </a:ext>
            </a:extLst>
          </p:cNvPr>
          <p:cNvSpPr/>
          <p:nvPr/>
        </p:nvSpPr>
        <p:spPr>
          <a:xfrm>
            <a:off x="4595802" y="3387096"/>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5</a:t>
            </a:r>
          </a:p>
        </p:txBody>
      </p:sp>
      <p:sp>
        <p:nvSpPr>
          <p:cNvPr id="27" name="Oval 26">
            <a:extLst>
              <a:ext uri="{FF2B5EF4-FFF2-40B4-BE49-F238E27FC236}">
                <a16:creationId xmlns:a16="http://schemas.microsoft.com/office/drawing/2014/main" id="{86635156-5256-D182-FBC7-585401D17879}"/>
              </a:ext>
            </a:extLst>
          </p:cNvPr>
          <p:cNvSpPr/>
          <p:nvPr/>
        </p:nvSpPr>
        <p:spPr>
          <a:xfrm>
            <a:off x="4620923" y="5277083"/>
            <a:ext cx="339750" cy="339750"/>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6</a:t>
            </a:r>
          </a:p>
        </p:txBody>
      </p:sp>
    </p:spTree>
    <p:extLst>
      <p:ext uri="{BB962C8B-B14F-4D97-AF65-F5344CB8AC3E}">
        <p14:creationId xmlns:p14="http://schemas.microsoft.com/office/powerpoint/2010/main" val="182948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04084-E244-D93A-0688-A2E00FB6E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59DB5-8377-E225-F03E-F83AEE4A35D6}"/>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EE2C7E48-FD6B-5E3B-B529-115572237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 name="Picture 3" descr="A red and blue dots&#10;&#10;AI-generated content may be incorrect.">
            <a:extLst>
              <a:ext uri="{FF2B5EF4-FFF2-40B4-BE49-F238E27FC236}">
                <a16:creationId xmlns:a16="http://schemas.microsoft.com/office/drawing/2014/main" id="{D0A13E27-031A-B147-DE3E-54C68AAE95EC}"/>
              </a:ext>
            </a:extLst>
          </p:cNvPr>
          <p:cNvPicPr>
            <a:picLocks noChangeAspect="1"/>
          </p:cNvPicPr>
          <p:nvPr/>
        </p:nvPicPr>
        <p:blipFill>
          <a:blip r:embed="rId3"/>
          <a:srcRect l="12699" t="8736"/>
          <a:stretch/>
        </p:blipFill>
        <p:spPr>
          <a:xfrm>
            <a:off x="2351314" y="1769952"/>
            <a:ext cx="7127966" cy="4768960"/>
          </a:xfrm>
          <a:prstGeom prst="rect">
            <a:avLst/>
          </a:prstGeom>
        </p:spPr>
      </p:pic>
    </p:spTree>
    <p:extLst>
      <p:ext uri="{BB962C8B-B14F-4D97-AF65-F5344CB8AC3E}">
        <p14:creationId xmlns:p14="http://schemas.microsoft.com/office/powerpoint/2010/main" val="14561480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DF6D-984E-A159-8264-A3654BFB1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C12FD-4CD8-51A8-C14A-AA50D15E4316}"/>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D026CD71-D96F-389A-AFF4-E88B17A1F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45" name="Picture 44">
            <a:extLst>
              <a:ext uri="{FF2B5EF4-FFF2-40B4-BE49-F238E27FC236}">
                <a16:creationId xmlns:a16="http://schemas.microsoft.com/office/drawing/2014/main" id="{4E6DCBD2-F902-C05A-8422-0E4ADCEF78E0}"/>
              </a:ext>
            </a:extLst>
          </p:cNvPr>
          <p:cNvPicPr>
            <a:picLocks noChangeAspect="1"/>
          </p:cNvPicPr>
          <p:nvPr/>
        </p:nvPicPr>
        <p:blipFill>
          <a:blip r:embed="rId3"/>
          <a:stretch>
            <a:fillRect/>
          </a:stretch>
        </p:blipFill>
        <p:spPr>
          <a:xfrm>
            <a:off x="570489" y="2322884"/>
            <a:ext cx="7646235" cy="3502975"/>
          </a:xfrm>
          <a:prstGeom prst="rect">
            <a:avLst/>
          </a:prstGeom>
        </p:spPr>
      </p:pic>
      <p:sp>
        <p:nvSpPr>
          <p:cNvPr id="47" name="TextBox 46">
            <a:extLst>
              <a:ext uri="{FF2B5EF4-FFF2-40B4-BE49-F238E27FC236}">
                <a16:creationId xmlns:a16="http://schemas.microsoft.com/office/drawing/2014/main" id="{571A9427-4C5A-41B1-ED11-B213AC328E1E}"/>
              </a:ext>
            </a:extLst>
          </p:cNvPr>
          <p:cNvSpPr txBox="1"/>
          <p:nvPr/>
        </p:nvSpPr>
        <p:spPr>
          <a:xfrm>
            <a:off x="8523660" y="2159421"/>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pic>
        <p:nvPicPr>
          <p:cNvPr id="4" name="Picture 3" descr="A group of blue and red dots&#10;&#10;AI-generated content may be incorrect.">
            <a:extLst>
              <a:ext uri="{FF2B5EF4-FFF2-40B4-BE49-F238E27FC236}">
                <a16:creationId xmlns:a16="http://schemas.microsoft.com/office/drawing/2014/main" id="{602C8A0B-C292-40A8-C031-D5178705724B}"/>
              </a:ext>
            </a:extLst>
          </p:cNvPr>
          <p:cNvPicPr>
            <a:picLocks noChangeAspect="1"/>
          </p:cNvPicPr>
          <p:nvPr/>
        </p:nvPicPr>
        <p:blipFill>
          <a:blip r:embed="rId4"/>
          <a:srcRect l="19219" t="6111" r="22061"/>
          <a:stretch/>
        </p:blipFill>
        <p:spPr>
          <a:xfrm>
            <a:off x="8439999" y="2744196"/>
            <a:ext cx="3111503" cy="3184071"/>
          </a:xfrm>
          <a:prstGeom prst="rect">
            <a:avLst/>
          </a:prstGeom>
        </p:spPr>
      </p:pic>
    </p:spTree>
    <p:extLst>
      <p:ext uri="{BB962C8B-B14F-4D97-AF65-F5344CB8AC3E}">
        <p14:creationId xmlns:p14="http://schemas.microsoft.com/office/powerpoint/2010/main" val="9979507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graphicFrame>
        <p:nvGraphicFramePr>
          <p:cNvPr id="6" name="Table 5">
            <a:extLst>
              <a:ext uri="{FF2B5EF4-FFF2-40B4-BE49-F238E27FC236}">
                <a16:creationId xmlns:a16="http://schemas.microsoft.com/office/drawing/2014/main" id="{630ADF2D-D52E-E977-3710-E1B789F4401F}"/>
              </a:ext>
            </a:extLst>
          </p:cNvPr>
          <p:cNvGraphicFramePr>
            <a:graphicFrameLocks noGrp="1"/>
          </p:cNvGraphicFramePr>
          <p:nvPr>
            <p:extLst>
              <p:ext uri="{D42A27DB-BD31-4B8C-83A1-F6EECF244321}">
                <p14:modId xmlns:p14="http://schemas.microsoft.com/office/powerpoint/2010/main" val="306800594"/>
              </p:ext>
            </p:extLst>
          </p:nvPr>
        </p:nvGraphicFramePr>
        <p:xfrm>
          <a:off x="5237622" y="2871883"/>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E8A5C0-5647-053C-4045-40DAC6A77D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2404C5-3E9D-2AE3-4DC4-8EB352604748}"/>
              </a:ext>
            </a:extLst>
          </p:cNvPr>
          <p:cNvSpPr>
            <a:spLocks noGrp="1"/>
          </p:cNvSpPr>
          <p:nvPr>
            <p:ph type="title"/>
          </p:nvPr>
        </p:nvSpPr>
        <p:spPr/>
        <p:txBody>
          <a:bodyPr>
            <a:normAutofit fontScale="90000"/>
          </a:bodyPr>
          <a:lstStyle/>
          <a:p>
            <a:r>
              <a:rPr lang="en-US" dirty="0"/>
              <a:t>Content: Is my synthetic dataset any good?</a:t>
            </a:r>
          </a:p>
        </p:txBody>
      </p:sp>
      <p:sp>
        <p:nvSpPr>
          <p:cNvPr id="5" name="Slide Number Placeholder 4">
            <a:extLst>
              <a:ext uri="{FF2B5EF4-FFF2-40B4-BE49-F238E27FC236}">
                <a16:creationId xmlns:a16="http://schemas.microsoft.com/office/drawing/2014/main" id="{F1F75AC7-6FA6-659D-4D11-E638B9EE2545}"/>
              </a:ext>
            </a:extLst>
          </p:cNvPr>
          <p:cNvSpPr>
            <a:spLocks noGrp="1"/>
          </p:cNvSpPr>
          <p:nvPr>
            <p:ph type="sldNum" idx="12"/>
          </p:nvPr>
        </p:nvSpPr>
        <p:spPr>
          <a:xfrm>
            <a:off x="8595360" y="6344055"/>
            <a:ext cx="1657662" cy="365125"/>
          </a:xfrm>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TextBox 2">
            <a:extLst>
              <a:ext uri="{FF2B5EF4-FFF2-40B4-BE49-F238E27FC236}">
                <a16:creationId xmlns:a16="http://schemas.microsoft.com/office/drawing/2014/main" id="{F959700D-B31E-B57B-AC61-CD77DF9D1455}"/>
              </a:ext>
            </a:extLst>
          </p:cNvPr>
          <p:cNvSpPr txBox="1"/>
          <p:nvPr/>
        </p:nvSpPr>
        <p:spPr>
          <a:xfrm>
            <a:off x="560413" y="1896752"/>
            <a:ext cx="3742901" cy="584775"/>
          </a:xfrm>
          <a:prstGeom prst="rect">
            <a:avLst/>
          </a:prstGeom>
          <a:noFill/>
        </p:spPr>
        <p:txBody>
          <a:bodyPr wrap="square">
            <a:spAutoFit/>
          </a:bodyPr>
          <a:lstStyle/>
          <a:p>
            <a:r>
              <a:rPr lang="en-US" sz="3200" b="1" dirty="0"/>
              <a:t>Content</a:t>
            </a:r>
          </a:p>
        </p:txBody>
      </p:sp>
      <p:sp>
        <p:nvSpPr>
          <p:cNvPr id="10" name="TextBox 9">
            <a:extLst>
              <a:ext uri="{FF2B5EF4-FFF2-40B4-BE49-F238E27FC236}">
                <a16:creationId xmlns:a16="http://schemas.microsoft.com/office/drawing/2014/main" id="{AF9831C5-0B83-56B1-0780-9B5E427D35D0}"/>
              </a:ext>
            </a:extLst>
          </p:cNvPr>
          <p:cNvSpPr txBox="1"/>
          <p:nvPr/>
        </p:nvSpPr>
        <p:spPr>
          <a:xfrm>
            <a:off x="560413" y="2481527"/>
            <a:ext cx="3721233" cy="3139321"/>
          </a:xfrm>
          <a:prstGeom prst="rect">
            <a:avLst/>
          </a:prstGeom>
          <a:noFill/>
        </p:spPr>
        <p:txBody>
          <a:bodyPr wrap="square">
            <a:spAutoFit/>
          </a:bodyPr>
          <a:lstStyle/>
          <a:p>
            <a:r>
              <a:rPr lang="en-US" sz="1800" dirty="0" err="1"/>
              <a:t>NetMapper</a:t>
            </a:r>
            <a:r>
              <a:rPr lang="en-US" sz="1800" dirty="0"/>
              <a:t> CUEs</a:t>
            </a:r>
          </a:p>
          <a:p>
            <a:r>
              <a:rPr lang="en-US" sz="1800" dirty="0"/>
              <a:t>BEND Maneuvers</a:t>
            </a:r>
          </a:p>
          <a:p>
            <a:r>
              <a:rPr lang="en-US" sz="1800" dirty="0"/>
              <a:t>Prompt leakage</a:t>
            </a:r>
          </a:p>
          <a:p>
            <a:r>
              <a:rPr lang="en-US" sz="1800" dirty="0"/>
              <a:t>Emotion</a:t>
            </a:r>
          </a:p>
          <a:p>
            <a:r>
              <a:rPr lang="en-US" sz="1800" dirty="0"/>
              <a:t>Sentiment</a:t>
            </a:r>
          </a:p>
          <a:p>
            <a:r>
              <a:rPr lang="en-US" sz="1800" dirty="0"/>
              <a:t>Spelling/Grammatical errors</a:t>
            </a:r>
          </a:p>
          <a:p>
            <a:r>
              <a:rPr lang="en-US" sz="1800" dirty="0"/>
              <a:t>Identity features</a:t>
            </a:r>
          </a:p>
          <a:p>
            <a:r>
              <a:rPr lang="en-US" sz="1800" dirty="0"/>
              <a:t>Emojis/Emoticons</a:t>
            </a:r>
          </a:p>
          <a:p>
            <a:r>
              <a:rPr lang="en-US" sz="1800" dirty="0"/>
              <a:t>Hashtags, mentions, and URLs must match metadata</a:t>
            </a:r>
          </a:p>
          <a:p>
            <a:endParaRPr lang="en-US" sz="1800" dirty="0"/>
          </a:p>
        </p:txBody>
      </p:sp>
      <p:sp>
        <p:nvSpPr>
          <p:cNvPr id="9" name="TextBox 8">
            <a:extLst>
              <a:ext uri="{FF2B5EF4-FFF2-40B4-BE49-F238E27FC236}">
                <a16:creationId xmlns:a16="http://schemas.microsoft.com/office/drawing/2014/main" id="{E70E378F-62BE-7E95-61DE-CE10F184CEEB}"/>
              </a:ext>
            </a:extLst>
          </p:cNvPr>
          <p:cNvSpPr txBox="1"/>
          <p:nvPr/>
        </p:nvSpPr>
        <p:spPr>
          <a:xfrm>
            <a:off x="4409440" y="1896752"/>
            <a:ext cx="7437120" cy="3785652"/>
          </a:xfrm>
          <a:prstGeom prst="rect">
            <a:avLst/>
          </a:prstGeom>
          <a:noFill/>
        </p:spPr>
        <p:txBody>
          <a:bodyPr wrap="square">
            <a:spAutoFit/>
          </a:bodyPr>
          <a:lstStyle/>
          <a:p>
            <a:r>
              <a:rPr lang="en-US" sz="2400" dirty="0">
                <a:latin typeface="Cambria" panose="02040503050406030204" pitchFamily="18" charset="0"/>
                <a:ea typeface="Cambria" panose="02040503050406030204" pitchFamily="18" charset="0"/>
              </a:rPr>
              <a:t> "</a:t>
            </a:r>
            <a:r>
              <a:rPr lang="en-US" sz="2400" dirty="0" err="1">
                <a:latin typeface="Cambria" panose="02040503050406030204" pitchFamily="18" charset="0"/>
                <a:ea typeface="Cambria" panose="02040503050406030204" pitchFamily="18" charset="0"/>
              </a:rPr>
              <a:t>full_text</a:t>
            </a:r>
            <a:r>
              <a:rPr lang="en-US" sz="2400" dirty="0">
                <a:latin typeface="Cambria" panose="02040503050406030204" pitchFamily="18" charset="0"/>
                <a:ea typeface="Cambria" panose="02040503050406030204" pitchFamily="18" charset="0"/>
              </a:rPr>
              <a:t>": "Isn't it WILD how we all depend on GPS? \ud83c\udf0d Let's unite, fellow travelers! \ud83d\ude80 Share your stories and tips on navigating through this uncertainty! Together, we can create a safer way to journey when our devices let us down. Remember, we got this! \ud83d\</a:t>
            </a:r>
            <a:r>
              <a:rPr lang="en-US" sz="2400" dirty="0" err="1">
                <a:latin typeface="Cambria" panose="02040503050406030204" pitchFamily="18" charset="0"/>
                <a:ea typeface="Cambria" panose="02040503050406030204" pitchFamily="18" charset="0"/>
              </a:rPr>
              <a:t>udcaa</a:t>
            </a:r>
            <a:r>
              <a:rPr lang="en-US" sz="2400" dirty="0">
                <a:latin typeface="Cambria" panose="02040503050406030204" pitchFamily="18" charset="0"/>
                <a:ea typeface="Cambria" panose="02040503050406030204" pitchFamily="18" charset="0"/>
              </a:rPr>
              <a:t>\ud83d\udc96  #LostAtSea #Jamming @Cho_Journal @FISAFish http://cerebro.isri.cmu.edu/news/The_AP/9280225930.html</a:t>
            </a:r>
          </a:p>
        </p:txBody>
      </p:sp>
    </p:spTree>
    <p:extLst>
      <p:ext uri="{BB962C8B-B14F-4D97-AF65-F5344CB8AC3E}">
        <p14:creationId xmlns:p14="http://schemas.microsoft.com/office/powerpoint/2010/main" val="17298837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B42A-08F2-4F1D-926A-525FDC4B9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56AE2-506F-2526-0262-8CE24A35E15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F072C6D0-29EE-1D97-D247-4CA52A8A1E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4" name="Picture 13" descr="A blue and white squares with black text&#10;&#10;Description automatically generated">
            <a:extLst>
              <a:ext uri="{FF2B5EF4-FFF2-40B4-BE49-F238E27FC236}">
                <a16:creationId xmlns:a16="http://schemas.microsoft.com/office/drawing/2014/main" id="{C7BE7B92-C358-A72E-51A3-24660F1234B5}"/>
              </a:ext>
            </a:extLst>
          </p:cNvPr>
          <p:cNvPicPr>
            <a:picLocks noChangeAspect="1"/>
          </p:cNvPicPr>
          <p:nvPr/>
        </p:nvPicPr>
        <p:blipFill>
          <a:blip r:embed="rId2"/>
          <a:stretch>
            <a:fillRect/>
          </a:stretch>
        </p:blipFill>
        <p:spPr>
          <a:xfrm>
            <a:off x="383606" y="1687743"/>
            <a:ext cx="6026071" cy="5128141"/>
          </a:xfrm>
          <a:prstGeom prst="rect">
            <a:avLst/>
          </a:prstGeom>
        </p:spPr>
      </p:pic>
      <p:sp>
        <p:nvSpPr>
          <p:cNvPr id="19" name="TextBox 18">
            <a:extLst>
              <a:ext uri="{FF2B5EF4-FFF2-40B4-BE49-F238E27FC236}">
                <a16:creationId xmlns:a16="http://schemas.microsoft.com/office/drawing/2014/main" id="{2815FE26-2384-22FA-033D-32C605C6274D}"/>
              </a:ext>
            </a:extLst>
          </p:cNvPr>
          <p:cNvSpPr txBox="1"/>
          <p:nvPr/>
        </p:nvSpPr>
        <p:spPr>
          <a:xfrm>
            <a:off x="6564315" y="1687743"/>
            <a:ext cx="5457109" cy="707886"/>
          </a:xfrm>
          <a:prstGeom prst="rect">
            <a:avLst/>
          </a:prstGeom>
          <a:noFill/>
        </p:spPr>
        <p:txBody>
          <a:bodyPr wrap="square" rtlCol="0">
            <a:spAutoFit/>
          </a:bodyPr>
          <a:lstStyle/>
          <a:p>
            <a:r>
              <a:rPr lang="en-US" sz="2000" b="1" dirty="0"/>
              <a:t>Are the BEND maneuvers my actors intended to do reflected in their messages?</a:t>
            </a:r>
          </a:p>
        </p:txBody>
      </p:sp>
      <p:pic>
        <p:nvPicPr>
          <p:cNvPr id="7" name="Picture 6" descr="A screenshot of a graph&#10;&#10;Description automatically generated">
            <a:extLst>
              <a:ext uri="{FF2B5EF4-FFF2-40B4-BE49-F238E27FC236}">
                <a16:creationId xmlns:a16="http://schemas.microsoft.com/office/drawing/2014/main" id="{07CC0BB2-0006-7B9C-8C1A-5C8627B15042}"/>
              </a:ext>
            </a:extLst>
          </p:cNvPr>
          <p:cNvPicPr>
            <a:picLocks noChangeAspect="1"/>
          </p:cNvPicPr>
          <p:nvPr/>
        </p:nvPicPr>
        <p:blipFill>
          <a:blip r:embed="rId3"/>
          <a:stretch>
            <a:fillRect/>
          </a:stretch>
        </p:blipFill>
        <p:spPr>
          <a:xfrm>
            <a:off x="7037262" y="2470070"/>
            <a:ext cx="3989016" cy="3419292"/>
          </a:xfrm>
          <a:prstGeom prst="rect">
            <a:avLst/>
          </a:prstGeom>
        </p:spPr>
      </p:pic>
    </p:spTree>
    <p:extLst>
      <p:ext uri="{BB962C8B-B14F-4D97-AF65-F5344CB8AC3E}">
        <p14:creationId xmlns:p14="http://schemas.microsoft.com/office/powerpoint/2010/main" val="1971178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F4F2C-F587-5121-B3C0-96C2EDEE7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7816D-789F-3A41-1CCC-0FEDC42B73BC}"/>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8C9575E7-82C3-EF5D-8D6C-F3C740F2F6A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6" name="Picture 5">
            <a:extLst>
              <a:ext uri="{FF2B5EF4-FFF2-40B4-BE49-F238E27FC236}">
                <a16:creationId xmlns:a16="http://schemas.microsoft.com/office/drawing/2014/main" id="{B6DC5A74-7089-709C-DDF8-22031F0E8983}"/>
              </a:ext>
            </a:extLst>
          </p:cNvPr>
          <p:cNvPicPr>
            <a:picLocks noChangeAspect="1"/>
          </p:cNvPicPr>
          <p:nvPr/>
        </p:nvPicPr>
        <p:blipFill>
          <a:blip r:embed="rId2"/>
          <a:stretch>
            <a:fillRect/>
          </a:stretch>
        </p:blipFill>
        <p:spPr>
          <a:xfrm>
            <a:off x="443910" y="1648919"/>
            <a:ext cx="5816744" cy="5247261"/>
          </a:xfrm>
          <a:prstGeom prst="rect">
            <a:avLst/>
          </a:prstGeom>
        </p:spPr>
      </p:pic>
      <p:pic>
        <p:nvPicPr>
          <p:cNvPr id="3" name="Picture 2">
            <a:extLst>
              <a:ext uri="{FF2B5EF4-FFF2-40B4-BE49-F238E27FC236}">
                <a16:creationId xmlns:a16="http://schemas.microsoft.com/office/drawing/2014/main" id="{359FE37C-B1A5-2B7F-ACA1-1D58090B8CF2}"/>
              </a:ext>
            </a:extLst>
          </p:cNvPr>
          <p:cNvPicPr>
            <a:picLocks noChangeAspect="1"/>
          </p:cNvPicPr>
          <p:nvPr/>
        </p:nvPicPr>
        <p:blipFill>
          <a:blip r:embed="rId3"/>
          <a:stretch>
            <a:fillRect/>
          </a:stretch>
        </p:blipFill>
        <p:spPr>
          <a:xfrm>
            <a:off x="6739534" y="1721774"/>
            <a:ext cx="5182881" cy="3069592"/>
          </a:xfrm>
          <a:prstGeom prst="rect">
            <a:avLst/>
          </a:prstGeom>
        </p:spPr>
      </p:pic>
    </p:spTree>
    <p:extLst>
      <p:ext uri="{BB962C8B-B14F-4D97-AF65-F5344CB8AC3E}">
        <p14:creationId xmlns:p14="http://schemas.microsoft.com/office/powerpoint/2010/main" val="26086279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84A08-616B-CD49-2FD1-8FDEF640C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6ACFA2-D9E3-864E-33A7-18367CAD8576}"/>
              </a:ext>
            </a:extLst>
          </p:cNvPr>
          <p:cNvSpPr>
            <a:spLocks noGrp="1"/>
          </p:cNvSpPr>
          <p:nvPr>
            <p:ph type="title"/>
          </p:nvPr>
        </p:nvSpPr>
        <p:spPr/>
        <p:txBody>
          <a:bodyPr>
            <a:normAutofit fontScale="90000"/>
          </a:bodyPr>
          <a:lstStyle/>
          <a:p>
            <a:r>
              <a:rPr lang="en-US" dirty="0"/>
              <a:t>Content: Is my synthetic dataset any good?</a:t>
            </a:r>
          </a:p>
        </p:txBody>
      </p:sp>
      <p:sp>
        <p:nvSpPr>
          <p:cNvPr id="4" name="Slide Number Placeholder 3">
            <a:extLst>
              <a:ext uri="{FF2B5EF4-FFF2-40B4-BE49-F238E27FC236}">
                <a16:creationId xmlns:a16="http://schemas.microsoft.com/office/drawing/2014/main" id="{321150AD-DF3C-037A-4013-F77656CF84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7" name="Picture 6">
            <a:extLst>
              <a:ext uri="{FF2B5EF4-FFF2-40B4-BE49-F238E27FC236}">
                <a16:creationId xmlns:a16="http://schemas.microsoft.com/office/drawing/2014/main" id="{611427CA-BF0E-2985-353D-8A9D2E0ACD9C}"/>
              </a:ext>
            </a:extLst>
          </p:cNvPr>
          <p:cNvPicPr>
            <a:picLocks noChangeAspect="1"/>
          </p:cNvPicPr>
          <p:nvPr/>
        </p:nvPicPr>
        <p:blipFill>
          <a:blip r:embed="rId2"/>
          <a:stretch>
            <a:fillRect/>
          </a:stretch>
        </p:blipFill>
        <p:spPr>
          <a:xfrm>
            <a:off x="4432255" y="1765991"/>
            <a:ext cx="7069619" cy="4200580"/>
          </a:xfrm>
          <a:prstGeom prst="rect">
            <a:avLst/>
          </a:prstGeom>
        </p:spPr>
      </p:pic>
      <p:sp>
        <p:nvSpPr>
          <p:cNvPr id="8" name="TextBox 7">
            <a:extLst>
              <a:ext uri="{FF2B5EF4-FFF2-40B4-BE49-F238E27FC236}">
                <a16:creationId xmlns:a16="http://schemas.microsoft.com/office/drawing/2014/main" id="{3A3D17DD-9A15-B454-0AE1-E7AFB3170C29}"/>
              </a:ext>
            </a:extLst>
          </p:cNvPr>
          <p:cNvSpPr txBox="1"/>
          <p:nvPr/>
        </p:nvSpPr>
        <p:spPr>
          <a:xfrm>
            <a:off x="482036" y="1767247"/>
            <a:ext cx="3742901" cy="584775"/>
          </a:xfrm>
          <a:prstGeom prst="rect">
            <a:avLst/>
          </a:prstGeom>
          <a:noFill/>
        </p:spPr>
        <p:txBody>
          <a:bodyPr wrap="square">
            <a:spAutoFit/>
          </a:bodyPr>
          <a:lstStyle/>
          <a:p>
            <a:r>
              <a:rPr lang="en-US" sz="3200" b="1" dirty="0"/>
              <a:t>Content</a:t>
            </a:r>
          </a:p>
        </p:txBody>
      </p:sp>
      <p:sp>
        <p:nvSpPr>
          <p:cNvPr id="9" name="TextBox 8">
            <a:extLst>
              <a:ext uri="{FF2B5EF4-FFF2-40B4-BE49-F238E27FC236}">
                <a16:creationId xmlns:a16="http://schemas.microsoft.com/office/drawing/2014/main" id="{8F35D037-D72D-9357-8C0B-629FAD20C799}"/>
              </a:ext>
            </a:extLst>
          </p:cNvPr>
          <p:cNvSpPr txBox="1"/>
          <p:nvPr/>
        </p:nvSpPr>
        <p:spPr>
          <a:xfrm>
            <a:off x="482036" y="2352022"/>
            <a:ext cx="3721233" cy="2554545"/>
          </a:xfrm>
          <a:prstGeom prst="rect">
            <a:avLst/>
          </a:prstGeom>
          <a:noFill/>
        </p:spPr>
        <p:txBody>
          <a:bodyPr wrap="square">
            <a:spAutoFit/>
          </a:bodyPr>
          <a:lstStyle/>
          <a:p>
            <a:r>
              <a:rPr lang="en-US" sz="1600" dirty="0" err="1"/>
              <a:t>NetMapper</a:t>
            </a:r>
            <a:r>
              <a:rPr lang="en-US" sz="1600" dirty="0"/>
              <a:t> CUEs</a:t>
            </a:r>
          </a:p>
          <a:p>
            <a:r>
              <a:rPr lang="en-US" sz="1600" dirty="0"/>
              <a:t>BEND Maneuvers</a:t>
            </a:r>
          </a:p>
          <a:p>
            <a:r>
              <a:rPr lang="en-US" sz="1600" dirty="0"/>
              <a:t>Prompt leakage</a:t>
            </a:r>
          </a:p>
          <a:p>
            <a:r>
              <a:rPr lang="en-US" sz="1600" dirty="0"/>
              <a:t>Emotion</a:t>
            </a:r>
          </a:p>
          <a:p>
            <a:r>
              <a:rPr lang="en-US" sz="1600" dirty="0"/>
              <a:t>Sentiment</a:t>
            </a:r>
          </a:p>
          <a:p>
            <a:r>
              <a:rPr lang="en-US" sz="1600" dirty="0"/>
              <a:t>Spelling/Grammatical errors</a:t>
            </a:r>
          </a:p>
          <a:p>
            <a:r>
              <a:rPr lang="en-US" sz="1600" dirty="0"/>
              <a:t>Identity features</a:t>
            </a:r>
          </a:p>
          <a:p>
            <a:r>
              <a:rPr lang="en-US" sz="1600" dirty="0"/>
              <a:t>Emojis/Emoticons</a:t>
            </a:r>
          </a:p>
          <a:p>
            <a:r>
              <a:rPr lang="en-US" sz="1600" dirty="0"/>
              <a:t>Hashtags, mentions, and URLs must match metadata</a:t>
            </a:r>
          </a:p>
        </p:txBody>
      </p:sp>
    </p:spTree>
    <p:extLst>
      <p:ext uri="{BB962C8B-B14F-4D97-AF65-F5344CB8AC3E}">
        <p14:creationId xmlns:p14="http://schemas.microsoft.com/office/powerpoint/2010/main" val="24167360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88DDC-3D62-6F3E-AA59-25594BF06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2892-4E23-A84C-2092-C1B840AF14DB}"/>
              </a:ext>
            </a:extLst>
          </p:cNvPr>
          <p:cNvSpPr>
            <a:spLocks noGrp="1"/>
          </p:cNvSpPr>
          <p:nvPr>
            <p:ph type="title"/>
          </p:nvPr>
        </p:nvSpPr>
        <p:spPr/>
        <p:txBody>
          <a:bodyPr/>
          <a:lstStyle/>
          <a:p>
            <a:r>
              <a:rPr lang="en-US" dirty="0"/>
              <a:t>Network: Is my dataset any good?</a:t>
            </a:r>
          </a:p>
        </p:txBody>
      </p:sp>
      <p:sp>
        <p:nvSpPr>
          <p:cNvPr id="5" name="Slide Number Placeholder 4">
            <a:extLst>
              <a:ext uri="{FF2B5EF4-FFF2-40B4-BE49-F238E27FC236}">
                <a16:creationId xmlns:a16="http://schemas.microsoft.com/office/drawing/2014/main" id="{CD527429-F825-CA3B-FFDD-3208D3E9C9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TextBox 2">
            <a:extLst>
              <a:ext uri="{FF2B5EF4-FFF2-40B4-BE49-F238E27FC236}">
                <a16:creationId xmlns:a16="http://schemas.microsoft.com/office/drawing/2014/main" id="{E271E874-96EA-A4ED-0D19-949601CB8E59}"/>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7" name="TextBox 6">
            <a:extLst>
              <a:ext uri="{FF2B5EF4-FFF2-40B4-BE49-F238E27FC236}">
                <a16:creationId xmlns:a16="http://schemas.microsoft.com/office/drawing/2014/main" id="{91D04396-1481-BEAD-F7A2-16AC174D8FF6}"/>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pic>
        <p:nvPicPr>
          <p:cNvPr id="13" name="Picture 12">
            <a:extLst>
              <a:ext uri="{FF2B5EF4-FFF2-40B4-BE49-F238E27FC236}">
                <a16:creationId xmlns:a16="http://schemas.microsoft.com/office/drawing/2014/main" id="{797A6EDB-7AB6-D6DA-4E57-167C671AE39E}"/>
              </a:ext>
            </a:extLst>
          </p:cNvPr>
          <p:cNvPicPr>
            <a:picLocks noChangeAspect="1"/>
          </p:cNvPicPr>
          <p:nvPr/>
        </p:nvPicPr>
        <p:blipFill>
          <a:blip r:embed="rId3">
            <a:clrChange>
              <a:clrFrom>
                <a:srgbClr val="FFFFFF"/>
              </a:clrFrom>
              <a:clrTo>
                <a:srgbClr val="FFFFFF">
                  <a:alpha val="0"/>
                </a:srgbClr>
              </a:clrTo>
            </a:clrChange>
          </a:blip>
          <a:srcRect b="1537"/>
          <a:stretch/>
        </p:blipFill>
        <p:spPr>
          <a:xfrm>
            <a:off x="8789594" y="1896752"/>
            <a:ext cx="3090028" cy="2438429"/>
          </a:xfrm>
          <a:prstGeom prst="rect">
            <a:avLst/>
          </a:prstGeom>
        </p:spPr>
      </p:pic>
      <p:pic>
        <p:nvPicPr>
          <p:cNvPr id="15" name="Picture 14">
            <a:extLst>
              <a:ext uri="{FF2B5EF4-FFF2-40B4-BE49-F238E27FC236}">
                <a16:creationId xmlns:a16="http://schemas.microsoft.com/office/drawing/2014/main" id="{71163EB3-8E36-D13D-A3DF-173B0B9A4FA2}"/>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16520853">
            <a:off x="5044879" y="1508947"/>
            <a:ext cx="3985228" cy="3499786"/>
          </a:xfrm>
          <a:prstGeom prst="rect">
            <a:avLst/>
          </a:prstGeom>
        </p:spPr>
      </p:pic>
      <p:pic>
        <p:nvPicPr>
          <p:cNvPr id="17" name="Picture 16" descr="A graph of a graph with blue and orange lines&#10;&#10;AI-generated content may be incorrect.">
            <a:extLst>
              <a:ext uri="{FF2B5EF4-FFF2-40B4-BE49-F238E27FC236}">
                <a16:creationId xmlns:a16="http://schemas.microsoft.com/office/drawing/2014/main" id="{1F6638A3-0474-6ECD-5165-339618B7DA5E}"/>
              </a:ext>
            </a:extLst>
          </p:cNvPr>
          <p:cNvPicPr>
            <a:picLocks noChangeAspect="1"/>
          </p:cNvPicPr>
          <p:nvPr/>
        </p:nvPicPr>
        <p:blipFill>
          <a:blip r:embed="rId5"/>
          <a:stretch>
            <a:fillRect/>
          </a:stretch>
        </p:blipFill>
        <p:spPr>
          <a:xfrm>
            <a:off x="3427056" y="4623588"/>
            <a:ext cx="3610437" cy="2166262"/>
          </a:xfrm>
          <a:prstGeom prst="rect">
            <a:avLst/>
          </a:prstGeom>
        </p:spPr>
      </p:pic>
    </p:spTree>
    <p:extLst>
      <p:ext uri="{BB962C8B-B14F-4D97-AF65-F5344CB8AC3E}">
        <p14:creationId xmlns:p14="http://schemas.microsoft.com/office/powerpoint/2010/main" val="2210073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4696E-5CB4-6BBA-C918-B7FD93FEFFA1}"/>
              </a:ext>
            </a:extLst>
          </p:cNvPr>
          <p:cNvSpPr>
            <a:spLocks noGrp="1"/>
          </p:cNvSpPr>
          <p:nvPr>
            <p:ph type="title"/>
          </p:nvPr>
        </p:nvSpPr>
        <p:spPr/>
        <p:txBody>
          <a:bodyPr/>
          <a:lstStyle/>
          <a:p>
            <a:r>
              <a:rPr lang="en-US" dirty="0"/>
              <a:t>Network: Is my dataset any good?</a:t>
            </a:r>
          </a:p>
        </p:txBody>
      </p:sp>
      <p:sp>
        <p:nvSpPr>
          <p:cNvPr id="3" name="Slide Number Placeholder 2">
            <a:extLst>
              <a:ext uri="{FF2B5EF4-FFF2-40B4-BE49-F238E27FC236}">
                <a16:creationId xmlns:a16="http://schemas.microsoft.com/office/drawing/2014/main" id="{4086FA46-14D4-1F05-E818-3B2F9083736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pSp>
        <p:nvGrpSpPr>
          <p:cNvPr id="8" name="Group 7">
            <a:extLst>
              <a:ext uri="{FF2B5EF4-FFF2-40B4-BE49-F238E27FC236}">
                <a16:creationId xmlns:a16="http://schemas.microsoft.com/office/drawing/2014/main" id="{93FB87F1-52C1-3DFA-F85F-0DE1D78F3361}"/>
              </a:ext>
            </a:extLst>
          </p:cNvPr>
          <p:cNvGrpSpPr/>
          <p:nvPr/>
        </p:nvGrpSpPr>
        <p:grpSpPr>
          <a:xfrm>
            <a:off x="5389406" y="1828934"/>
            <a:ext cx="6442388" cy="3621542"/>
            <a:chOff x="4694770" y="1947421"/>
            <a:chExt cx="6442388" cy="3621542"/>
          </a:xfrm>
        </p:grpSpPr>
        <p:pic>
          <p:nvPicPr>
            <p:cNvPr id="5" name="Picture 4">
              <a:extLst>
                <a:ext uri="{FF2B5EF4-FFF2-40B4-BE49-F238E27FC236}">
                  <a16:creationId xmlns:a16="http://schemas.microsoft.com/office/drawing/2014/main" id="{AB4A84B2-51D3-9BBB-8848-EBCB495F6ED5}"/>
                </a:ext>
              </a:extLst>
            </p:cNvPr>
            <p:cNvPicPr>
              <a:picLocks noChangeAspect="1"/>
            </p:cNvPicPr>
            <p:nvPr/>
          </p:nvPicPr>
          <p:blipFill>
            <a:blip r:embed="rId2"/>
            <a:stretch>
              <a:fillRect/>
            </a:stretch>
          </p:blipFill>
          <p:spPr>
            <a:xfrm>
              <a:off x="4694770" y="1947421"/>
              <a:ext cx="6442388" cy="3621542"/>
            </a:xfrm>
            <a:prstGeom prst="rect">
              <a:avLst/>
            </a:prstGeom>
          </p:spPr>
        </p:pic>
        <p:sp>
          <p:nvSpPr>
            <p:cNvPr id="6" name="Rectangle 5">
              <a:extLst>
                <a:ext uri="{FF2B5EF4-FFF2-40B4-BE49-F238E27FC236}">
                  <a16:creationId xmlns:a16="http://schemas.microsoft.com/office/drawing/2014/main" id="{D3CF69A7-1301-A5D1-08DD-401AC7F71898}"/>
                </a:ext>
              </a:extLst>
            </p:cNvPr>
            <p:cNvSpPr/>
            <p:nvPr/>
          </p:nvSpPr>
          <p:spPr>
            <a:xfrm>
              <a:off x="5481175" y="2055510"/>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1ED4777-873F-4AAF-0CCF-46F33950166F}"/>
                </a:ext>
              </a:extLst>
            </p:cNvPr>
            <p:cNvSpPr/>
            <p:nvPr/>
          </p:nvSpPr>
          <p:spPr>
            <a:xfrm>
              <a:off x="5481175" y="4234186"/>
              <a:ext cx="872599" cy="342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388977CB-18A9-FD2C-84D0-7756AC369605}"/>
              </a:ext>
            </a:extLst>
          </p:cNvPr>
          <p:cNvSpPr txBox="1"/>
          <p:nvPr/>
        </p:nvSpPr>
        <p:spPr>
          <a:xfrm>
            <a:off x="560413" y="1896752"/>
            <a:ext cx="3742901" cy="584775"/>
          </a:xfrm>
          <a:prstGeom prst="rect">
            <a:avLst/>
          </a:prstGeom>
          <a:noFill/>
        </p:spPr>
        <p:txBody>
          <a:bodyPr wrap="square">
            <a:spAutoFit/>
          </a:bodyPr>
          <a:lstStyle/>
          <a:p>
            <a:r>
              <a:rPr lang="en-US" sz="3200" b="1" dirty="0"/>
              <a:t>Network</a:t>
            </a:r>
            <a:r>
              <a:rPr lang="en-US" sz="3200" dirty="0"/>
              <a:t> </a:t>
            </a:r>
          </a:p>
        </p:txBody>
      </p:sp>
      <p:sp>
        <p:nvSpPr>
          <p:cNvPr id="10" name="TextBox 9">
            <a:extLst>
              <a:ext uri="{FF2B5EF4-FFF2-40B4-BE49-F238E27FC236}">
                <a16:creationId xmlns:a16="http://schemas.microsoft.com/office/drawing/2014/main" id="{3A297E93-0BAE-B6FB-643A-4AC48D8AADA1}"/>
              </a:ext>
            </a:extLst>
          </p:cNvPr>
          <p:cNvSpPr txBox="1"/>
          <p:nvPr/>
        </p:nvSpPr>
        <p:spPr>
          <a:xfrm>
            <a:off x="560413" y="2481527"/>
            <a:ext cx="4969530" cy="2677656"/>
          </a:xfrm>
          <a:prstGeom prst="rect">
            <a:avLst/>
          </a:prstGeom>
          <a:noFill/>
        </p:spPr>
        <p:txBody>
          <a:bodyPr wrap="square">
            <a:spAutoFit/>
          </a:bodyPr>
          <a:lstStyle/>
          <a:p>
            <a:r>
              <a:rPr lang="en-US" u="sng" dirty="0"/>
              <a:t>Agent x Agent (All Communication)</a:t>
            </a:r>
          </a:p>
          <a:p>
            <a:r>
              <a:rPr lang="en-US" dirty="0"/>
              <a:t>Degree distribution </a:t>
            </a:r>
          </a:p>
          <a:p>
            <a:r>
              <a:rPr lang="en-US" dirty="0"/>
              <a:t>Average Shortest Path</a:t>
            </a:r>
          </a:p>
          <a:p>
            <a:r>
              <a:rPr lang="en-US" dirty="0"/>
              <a:t>Proportion of nodes in the Largest Connected Component </a:t>
            </a:r>
          </a:p>
          <a:p>
            <a:r>
              <a:rPr lang="en-US" dirty="0"/>
              <a:t>Modularity</a:t>
            </a:r>
          </a:p>
          <a:p>
            <a:endParaRPr lang="en-US" dirty="0"/>
          </a:p>
          <a:p>
            <a:r>
              <a:rPr lang="en-US" u="sng" dirty="0"/>
              <a:t>Agent x Agent (Mentioned by/ Quoted by)</a:t>
            </a:r>
          </a:p>
          <a:p>
            <a:r>
              <a:rPr lang="en-US" dirty="0"/>
              <a:t>Exist w/ some measure of connectivity</a:t>
            </a:r>
          </a:p>
          <a:p>
            <a:endParaRPr lang="en-US" dirty="0"/>
          </a:p>
          <a:p>
            <a:r>
              <a:rPr lang="en-US" u="sng" dirty="0"/>
              <a:t>Tweet x Tweet (Retweet)</a:t>
            </a:r>
          </a:p>
          <a:p>
            <a:r>
              <a:rPr lang="en-US" dirty="0"/>
              <a:t>Degree distribution</a:t>
            </a:r>
          </a:p>
          <a:p>
            <a:endParaRPr lang="en-US" dirty="0"/>
          </a:p>
        </p:txBody>
      </p:sp>
    </p:spTree>
    <p:extLst>
      <p:ext uri="{BB962C8B-B14F-4D97-AF65-F5344CB8AC3E}">
        <p14:creationId xmlns:p14="http://schemas.microsoft.com/office/powerpoint/2010/main" val="466180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8F524-2865-C0E8-31D4-0B786738BCC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D84FFAF-AE67-FD19-108C-A86624369D3F}"/>
              </a:ext>
            </a:extLst>
          </p:cNvPr>
          <p:cNvSpPr/>
          <p:nvPr/>
        </p:nvSpPr>
        <p:spPr>
          <a:xfrm>
            <a:off x="9107866"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0AC6B93-E458-D5C5-7754-9DA9432814AD}"/>
              </a:ext>
            </a:extLst>
          </p:cNvPr>
          <p:cNvSpPr/>
          <p:nvPr/>
        </p:nvSpPr>
        <p:spPr>
          <a:xfrm>
            <a:off x="3438659" y="2133878"/>
            <a:ext cx="2734615" cy="3632281"/>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C4036-0381-9338-4271-7E64E51E768A}"/>
              </a:ext>
            </a:extLst>
          </p:cNvPr>
          <p:cNvSpPr>
            <a:spLocks noGrp="1"/>
          </p:cNvSpPr>
          <p:nvPr>
            <p:ph type="title"/>
          </p:nvPr>
        </p:nvSpPr>
        <p:spPr/>
        <p:txBody>
          <a:bodyPr/>
          <a:lstStyle/>
          <a:p>
            <a:r>
              <a:rPr lang="en-US" dirty="0"/>
              <a:t>Other: Is my dataset any good?</a:t>
            </a:r>
          </a:p>
        </p:txBody>
      </p:sp>
      <p:sp>
        <p:nvSpPr>
          <p:cNvPr id="5" name="Slide Number Placeholder 4">
            <a:extLst>
              <a:ext uri="{FF2B5EF4-FFF2-40B4-BE49-F238E27FC236}">
                <a16:creationId xmlns:a16="http://schemas.microsoft.com/office/drawing/2014/main" id="{78D5EF85-6E34-2338-BA70-6CB5D066EAF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sp>
        <p:nvSpPr>
          <p:cNvPr id="7" name="TextBox 6">
            <a:extLst>
              <a:ext uri="{FF2B5EF4-FFF2-40B4-BE49-F238E27FC236}">
                <a16:creationId xmlns:a16="http://schemas.microsoft.com/office/drawing/2014/main" id="{C3BB4843-9FE7-B004-67E6-F03094D6FFC0}"/>
              </a:ext>
            </a:extLst>
          </p:cNvPr>
          <p:cNvSpPr txBox="1"/>
          <p:nvPr/>
        </p:nvSpPr>
        <p:spPr>
          <a:xfrm>
            <a:off x="447300" y="2135370"/>
            <a:ext cx="3074229" cy="3631763"/>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Network</a:t>
            </a:r>
            <a:r>
              <a:rPr lang="en-US" b="1" dirty="0">
                <a:latin typeface="Cambria" panose="02040503050406030204" pitchFamily="18" charset="0"/>
                <a:ea typeface="Cambria" panose="02040503050406030204" pitchFamily="18" charset="0"/>
              </a:rPr>
              <a:t> </a:t>
            </a:r>
          </a:p>
          <a:p>
            <a:r>
              <a:rPr lang="en-US" u="sng" dirty="0">
                <a:latin typeface="Cambria" panose="02040503050406030204" pitchFamily="18" charset="0"/>
                <a:ea typeface="Cambria" panose="02040503050406030204" pitchFamily="18" charset="0"/>
              </a:rPr>
              <a:t>Agent x Agent (All Communication)</a:t>
            </a:r>
          </a:p>
          <a:p>
            <a:r>
              <a:rPr lang="en-US" dirty="0">
                <a:latin typeface="Cambria" panose="02040503050406030204" pitchFamily="18" charset="0"/>
                <a:ea typeface="Cambria" panose="02040503050406030204" pitchFamily="18" charset="0"/>
              </a:rPr>
              <a:t>Degree distribution </a:t>
            </a:r>
          </a:p>
          <a:p>
            <a:r>
              <a:rPr lang="en-US" dirty="0">
                <a:latin typeface="Cambria" panose="02040503050406030204" pitchFamily="18" charset="0"/>
                <a:ea typeface="Cambria" panose="02040503050406030204" pitchFamily="18" charset="0"/>
              </a:rPr>
              <a:t>Average Shortest Path</a:t>
            </a:r>
          </a:p>
          <a:p>
            <a:r>
              <a:rPr lang="en-US" dirty="0">
                <a:latin typeface="Cambria" panose="02040503050406030204" pitchFamily="18" charset="0"/>
                <a:ea typeface="Cambria" panose="02040503050406030204" pitchFamily="18" charset="0"/>
              </a:rPr>
              <a:t>Proportion of nodes in the Largest Connected Component </a:t>
            </a:r>
          </a:p>
          <a:p>
            <a:r>
              <a:rPr lang="en-US" dirty="0">
                <a:latin typeface="Cambria" panose="02040503050406030204" pitchFamily="18" charset="0"/>
                <a:ea typeface="Cambria" panose="02040503050406030204" pitchFamily="18" charset="0"/>
              </a:rPr>
              <a:t>Modularity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Agent x Agent (Mentioned by/ Quoted by)</a:t>
            </a:r>
          </a:p>
          <a:p>
            <a:r>
              <a:rPr lang="en-US" dirty="0">
                <a:latin typeface="Cambria" panose="02040503050406030204" pitchFamily="18" charset="0"/>
                <a:ea typeface="Cambria" panose="02040503050406030204" pitchFamily="18" charset="0"/>
              </a:rPr>
              <a:t>Exist w/ some measure of connectivity</a:t>
            </a:r>
          </a:p>
          <a:p>
            <a:endParaRPr lang="en-US" dirty="0">
              <a:latin typeface="Cambria" panose="02040503050406030204" pitchFamily="18" charset="0"/>
              <a:ea typeface="Cambria" panose="02040503050406030204" pitchFamily="18" charset="0"/>
            </a:endParaRPr>
          </a:p>
          <a:p>
            <a:r>
              <a:rPr lang="en-US" u="sng" dirty="0">
                <a:latin typeface="Cambria" panose="02040503050406030204" pitchFamily="18" charset="0"/>
                <a:ea typeface="Cambria" panose="02040503050406030204" pitchFamily="18" charset="0"/>
              </a:rPr>
              <a:t>Tweet x Tweet (Retweet)</a:t>
            </a:r>
          </a:p>
          <a:p>
            <a:r>
              <a:rPr lang="en-US" dirty="0">
                <a:latin typeface="Cambria" panose="02040503050406030204" pitchFamily="18" charset="0"/>
                <a:ea typeface="Cambria" panose="02040503050406030204" pitchFamily="18" charset="0"/>
              </a:rPr>
              <a:t>Degree distribution</a:t>
            </a:r>
          </a:p>
          <a:p>
            <a:endParaRPr lang="en-US"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4E5B73A0-003E-3E61-0C67-7D433EFEAD30}"/>
              </a:ext>
            </a:extLst>
          </p:cNvPr>
          <p:cNvSpPr txBox="1"/>
          <p:nvPr/>
        </p:nvSpPr>
        <p:spPr>
          <a:xfrm>
            <a:off x="3665594" y="2133878"/>
            <a:ext cx="2562601" cy="2769989"/>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Content</a:t>
            </a:r>
          </a:p>
          <a:p>
            <a:r>
              <a:rPr lang="en-US" dirty="0" err="1">
                <a:latin typeface="Cambria" panose="02040503050406030204" pitchFamily="18" charset="0"/>
                <a:ea typeface="Cambria" panose="02040503050406030204" pitchFamily="18" charset="0"/>
              </a:rPr>
              <a:t>NetMapper</a:t>
            </a:r>
            <a:r>
              <a:rPr lang="en-US" dirty="0">
                <a:latin typeface="Cambria" panose="02040503050406030204" pitchFamily="18" charset="0"/>
                <a:ea typeface="Cambria" panose="02040503050406030204" pitchFamily="18" charset="0"/>
              </a:rPr>
              <a:t> CUEs</a:t>
            </a:r>
          </a:p>
          <a:p>
            <a:r>
              <a:rPr lang="en-US" dirty="0">
                <a:latin typeface="Cambria" panose="02040503050406030204" pitchFamily="18" charset="0"/>
                <a:ea typeface="Cambria" panose="02040503050406030204" pitchFamily="18" charset="0"/>
              </a:rPr>
              <a:t>BEND Maneuvers</a:t>
            </a:r>
          </a:p>
          <a:p>
            <a:r>
              <a:rPr lang="en-US" dirty="0">
                <a:latin typeface="Cambria" panose="02040503050406030204" pitchFamily="18" charset="0"/>
                <a:ea typeface="Cambria" panose="02040503050406030204" pitchFamily="18" charset="0"/>
              </a:rPr>
              <a:t>Prompt leakage</a:t>
            </a:r>
          </a:p>
          <a:p>
            <a:r>
              <a:rPr lang="en-US" dirty="0">
                <a:latin typeface="Cambria" panose="02040503050406030204" pitchFamily="18" charset="0"/>
                <a:ea typeface="Cambria" panose="02040503050406030204" pitchFamily="18" charset="0"/>
              </a:rPr>
              <a:t>Emotion</a:t>
            </a:r>
          </a:p>
          <a:p>
            <a:r>
              <a:rPr lang="en-US" dirty="0">
                <a:latin typeface="Cambria" panose="02040503050406030204" pitchFamily="18" charset="0"/>
                <a:ea typeface="Cambria" panose="02040503050406030204" pitchFamily="18" charset="0"/>
              </a:rPr>
              <a:t>Sentiment</a:t>
            </a:r>
          </a:p>
          <a:p>
            <a:r>
              <a:rPr lang="en-US" dirty="0">
                <a:latin typeface="Cambria" panose="02040503050406030204" pitchFamily="18" charset="0"/>
                <a:ea typeface="Cambria" panose="02040503050406030204" pitchFamily="18" charset="0"/>
              </a:rPr>
              <a:t>Spelling/Grammatical errors</a:t>
            </a:r>
          </a:p>
          <a:p>
            <a:r>
              <a:rPr lang="en-US" dirty="0">
                <a:latin typeface="Cambria" panose="02040503050406030204" pitchFamily="18" charset="0"/>
                <a:ea typeface="Cambria" panose="02040503050406030204" pitchFamily="18" charset="0"/>
              </a:rPr>
              <a:t>Identity features</a:t>
            </a:r>
          </a:p>
          <a:p>
            <a:r>
              <a:rPr lang="en-US" dirty="0">
                <a:latin typeface="Cambria" panose="02040503050406030204" pitchFamily="18" charset="0"/>
                <a:ea typeface="Cambria" panose="02040503050406030204" pitchFamily="18" charset="0"/>
              </a:rPr>
              <a:t>Emojis/Emoticons</a:t>
            </a:r>
          </a:p>
          <a:p>
            <a:r>
              <a:rPr lang="en-US" dirty="0">
                <a:latin typeface="Cambria" panose="02040503050406030204" pitchFamily="18" charset="0"/>
                <a:ea typeface="Cambria" panose="02040503050406030204" pitchFamily="18" charset="0"/>
              </a:rPr>
              <a:t>Hashtags, mentions, and URLs must match metadata</a:t>
            </a:r>
          </a:p>
          <a:p>
            <a:endParaRPr lang="en-US" dirty="0">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2E8E518B-E00C-CFAA-6DD8-73F0243BDA43}"/>
              </a:ext>
            </a:extLst>
          </p:cNvPr>
          <p:cNvSpPr txBox="1"/>
          <p:nvPr/>
        </p:nvSpPr>
        <p:spPr>
          <a:xfrm>
            <a:off x="9312727" y="2133878"/>
            <a:ext cx="2431973" cy="1261884"/>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Other</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AESOP scenario adherence</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Real-world data comparisons</a:t>
            </a:r>
          </a:p>
        </p:txBody>
      </p:sp>
      <p:sp>
        <p:nvSpPr>
          <p:cNvPr id="3" name="TextBox 2">
            <a:extLst>
              <a:ext uri="{FF2B5EF4-FFF2-40B4-BE49-F238E27FC236}">
                <a16:creationId xmlns:a16="http://schemas.microsoft.com/office/drawing/2014/main" id="{038FE8A5-1853-1429-15B7-74015613C48D}"/>
              </a:ext>
            </a:extLst>
          </p:cNvPr>
          <p:cNvSpPr txBox="1"/>
          <p:nvPr/>
        </p:nvSpPr>
        <p:spPr>
          <a:xfrm>
            <a:off x="6452044" y="2133878"/>
            <a:ext cx="2431973" cy="3847207"/>
          </a:xfrm>
          <a:prstGeom prst="rect">
            <a:avLst/>
          </a:prstGeom>
          <a:noFill/>
        </p:spPr>
        <p:txBody>
          <a:bodyPr wrap="square">
            <a:spAutoFit/>
          </a:bodyPr>
          <a:lstStyle/>
          <a:p>
            <a:r>
              <a:rPr lang="en-US" sz="2000" b="1" u="sng" dirty="0">
                <a:latin typeface="Cambria" panose="02040503050406030204" pitchFamily="18" charset="0"/>
                <a:ea typeface="Cambria" panose="02040503050406030204" pitchFamily="18" charset="0"/>
              </a:rPr>
              <a:t>Metadata</a:t>
            </a:r>
          </a:p>
          <a:p>
            <a:r>
              <a:rPr lang="en-US" dirty="0">
                <a:latin typeface="Cambria" panose="02040503050406030204" pitchFamily="18" charset="0"/>
                <a:ea typeface="Cambria" panose="02040503050406030204" pitchFamily="18" charset="0"/>
              </a:rPr>
              <a:t>Match all node attributes fields from API with sensible defaults values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Retweet/Repost match data in set</a:t>
            </a:r>
          </a:p>
          <a:p>
            <a:r>
              <a:rPr lang="en-US" dirty="0">
                <a:latin typeface="Cambria" panose="02040503050406030204" pitchFamily="18" charset="0"/>
                <a:ea typeface="Cambria" panose="02040503050406030204" pitchFamily="18" charset="0"/>
              </a:rPr>
              <a:t>Retweet/Repost count match data in set</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BOT posts need metadata that supports identifying as bots</a:t>
            </a:r>
          </a:p>
          <a:p>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 of hashtags, mentions, and URLs is reasonable and non-repeating</a:t>
            </a:r>
          </a:p>
        </p:txBody>
      </p:sp>
      <p:sp>
        <p:nvSpPr>
          <p:cNvPr id="9" name="Rectangle: Rounded Corners 8">
            <a:extLst>
              <a:ext uri="{FF2B5EF4-FFF2-40B4-BE49-F238E27FC236}">
                <a16:creationId xmlns:a16="http://schemas.microsoft.com/office/drawing/2014/main" id="{564041A2-CA44-C6D1-0A81-3352AFA578E8}"/>
              </a:ext>
            </a:extLst>
          </p:cNvPr>
          <p:cNvSpPr/>
          <p:nvPr/>
        </p:nvSpPr>
        <p:spPr>
          <a:xfrm>
            <a:off x="1755911" y="6071206"/>
            <a:ext cx="7960987" cy="682423"/>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To be useful, all synthetic data needs to be empirically assed for quality along these four dimensions. Solution: MOMUS system.</a:t>
            </a:r>
          </a:p>
        </p:txBody>
      </p:sp>
      <p:sp>
        <p:nvSpPr>
          <p:cNvPr id="13" name="TextBox 12">
            <a:extLst>
              <a:ext uri="{FF2B5EF4-FFF2-40B4-BE49-F238E27FC236}">
                <a16:creationId xmlns:a16="http://schemas.microsoft.com/office/drawing/2014/main" id="{38BED277-FA78-AD8B-0EBE-D437AD94EDAA}"/>
              </a:ext>
            </a:extLst>
          </p:cNvPr>
          <p:cNvSpPr txBox="1"/>
          <p:nvPr/>
        </p:nvSpPr>
        <p:spPr>
          <a:xfrm>
            <a:off x="447300" y="1582092"/>
            <a:ext cx="7550194" cy="461665"/>
          </a:xfrm>
          <a:prstGeom prst="rect">
            <a:avLst/>
          </a:prstGeom>
          <a:noFill/>
        </p:spPr>
        <p:txBody>
          <a:bodyPr wrap="square">
            <a:spAutoFit/>
          </a:bodyPr>
          <a:lstStyle/>
          <a:p>
            <a:r>
              <a:rPr lang="en-US" sz="2400" b="1" dirty="0">
                <a:latin typeface="Cambria" panose="02040503050406030204" pitchFamily="18" charset="0"/>
                <a:ea typeface="Cambria" panose="02040503050406030204" pitchFamily="18" charset="0"/>
              </a:rPr>
              <a:t>Synthetic Data Quality Dimensions</a:t>
            </a:r>
            <a:r>
              <a:rPr lang="en-US" sz="2400" dirty="0">
                <a:latin typeface="Cambria" panose="02040503050406030204" pitchFamily="18" charset="0"/>
                <a:ea typeface="Cambria" panose="02040503050406030204" pitchFamily="18" charset="0"/>
              </a:rPr>
              <a:t> </a:t>
            </a:r>
          </a:p>
        </p:txBody>
      </p:sp>
    </p:spTree>
    <p:extLst>
      <p:ext uri="{BB962C8B-B14F-4D97-AF65-F5344CB8AC3E}">
        <p14:creationId xmlns:p14="http://schemas.microsoft.com/office/powerpoint/2010/main" val="1944712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Tree>
    <p:extLst>
      <p:ext uri="{BB962C8B-B14F-4D97-AF65-F5344CB8AC3E}">
        <p14:creationId xmlns:p14="http://schemas.microsoft.com/office/powerpoint/2010/main" val="4071960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2222530-D51D-83AE-64BE-04D0C8B208D8}"/>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45D7BA7-1B63-CD80-F472-C7AF85D0C2C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8CD75BA6-0B72-FCC9-9813-960193AB9C4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38</a:t>
            </a:fld>
            <a:endParaRPr/>
          </a:p>
        </p:txBody>
      </p:sp>
      <p:sp>
        <p:nvSpPr>
          <p:cNvPr id="31" name="Rectangle 30">
            <a:extLst>
              <a:ext uri="{FF2B5EF4-FFF2-40B4-BE49-F238E27FC236}">
                <a16:creationId xmlns:a16="http://schemas.microsoft.com/office/drawing/2014/main" id="{9F428834-FB93-AB75-0117-80408DB5CEFE}"/>
              </a:ext>
            </a:extLst>
          </p:cNvPr>
          <p:cNvSpPr/>
          <p:nvPr/>
        </p:nvSpPr>
        <p:spPr>
          <a:xfrm>
            <a:off x="6319529" y="35394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93AB260D-C5EC-4003-B2B7-C041B5996036}"/>
              </a:ext>
            </a:extLst>
          </p:cNvPr>
          <p:cNvSpPr/>
          <p:nvPr/>
        </p:nvSpPr>
        <p:spPr>
          <a:xfrm>
            <a:off x="3427284" y="23894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2DC6C9E9-D177-CF31-CB50-F168D65DC1EB}"/>
              </a:ext>
            </a:extLst>
          </p:cNvPr>
          <p:cNvSpPr/>
          <p:nvPr/>
        </p:nvSpPr>
        <p:spPr>
          <a:xfrm>
            <a:off x="3427085"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74309F75-FD64-C382-F712-D66E9C59FDA7}"/>
              </a:ext>
            </a:extLst>
          </p:cNvPr>
          <p:cNvSpPr/>
          <p:nvPr/>
        </p:nvSpPr>
        <p:spPr>
          <a:xfrm>
            <a:off x="3427286" y="35393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D2C4D791-0F0A-54D6-B95A-DD168ED5CE6C}"/>
              </a:ext>
            </a:extLst>
          </p:cNvPr>
          <p:cNvCxnSpPr>
            <a:cxnSpLocks/>
            <a:stCxn id="35" idx="2"/>
            <a:endCxn id="34" idx="0"/>
          </p:cNvCxnSpPr>
          <p:nvPr/>
        </p:nvCxnSpPr>
        <p:spPr>
          <a:xfrm rot="5400000">
            <a:off x="3681574" y="44232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EE7A8F7-720E-7583-155D-A903ADECC3DB}"/>
              </a:ext>
            </a:extLst>
          </p:cNvPr>
          <p:cNvCxnSpPr>
            <a:cxnSpLocks/>
            <a:stCxn id="35" idx="0"/>
            <a:endCxn id="33" idx="2"/>
          </p:cNvCxnSpPr>
          <p:nvPr/>
        </p:nvCxnSpPr>
        <p:spPr>
          <a:xfrm rot="16200000" flipV="1">
            <a:off x="3740447" y="32146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E853FB0-4B47-DB9D-3D78-BC00DA3F8DBB}"/>
              </a:ext>
            </a:extLst>
          </p:cNvPr>
          <p:cNvCxnSpPr>
            <a:cxnSpLocks/>
            <a:stCxn id="33" idx="1"/>
            <a:endCxn id="35" idx="1"/>
          </p:cNvCxnSpPr>
          <p:nvPr/>
        </p:nvCxnSpPr>
        <p:spPr>
          <a:xfrm rot="10800000" flipH="1" flipV="1">
            <a:off x="3427284" y="26397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D277338-1D2E-F0B9-1055-955B2758EB8B}"/>
              </a:ext>
            </a:extLst>
          </p:cNvPr>
          <p:cNvCxnSpPr>
            <a:cxnSpLocks/>
            <a:stCxn id="31" idx="1"/>
            <a:endCxn id="35" idx="3"/>
          </p:cNvCxnSpPr>
          <p:nvPr/>
        </p:nvCxnSpPr>
        <p:spPr>
          <a:xfrm rot="10800000">
            <a:off x="4702981" y="37896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D0BEA2-06C2-6231-942A-13DF16EE77EF}"/>
              </a:ext>
            </a:extLst>
          </p:cNvPr>
          <p:cNvSpPr txBox="1"/>
          <p:nvPr/>
        </p:nvSpPr>
        <p:spPr>
          <a:xfrm>
            <a:off x="4939084" y="33271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7107E706-DB9B-2BD0-F47B-C7F35B0CCAE1}"/>
              </a:ext>
            </a:extLst>
          </p:cNvPr>
          <p:cNvSpPr txBox="1"/>
          <p:nvPr/>
        </p:nvSpPr>
        <p:spPr>
          <a:xfrm>
            <a:off x="3153552" y="29320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E2CD16D2-3C7B-C6DE-6BEF-87F9C0290EB1}"/>
              </a:ext>
            </a:extLst>
          </p:cNvPr>
          <p:cNvSpPr/>
          <p:nvPr/>
        </p:nvSpPr>
        <p:spPr>
          <a:xfrm>
            <a:off x="8121103" y="35393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5936AA1D-25B4-6262-4CAB-447D5187AEF3}"/>
              </a:ext>
            </a:extLst>
          </p:cNvPr>
          <p:cNvCxnSpPr>
            <a:cxnSpLocks/>
            <a:stCxn id="49" idx="2"/>
            <a:endCxn id="31" idx="0"/>
          </p:cNvCxnSpPr>
          <p:nvPr/>
        </p:nvCxnSpPr>
        <p:spPr>
          <a:xfrm rot="16200000" flipH="1">
            <a:off x="6653212" y="32352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299CF7-40AD-BB17-B973-F4CE11E53665}"/>
              </a:ext>
            </a:extLst>
          </p:cNvPr>
          <p:cNvCxnSpPr>
            <a:cxnSpLocks/>
            <a:stCxn id="42" idx="1"/>
            <a:endCxn id="31" idx="3"/>
          </p:cNvCxnSpPr>
          <p:nvPr/>
        </p:nvCxnSpPr>
        <p:spPr>
          <a:xfrm rot="10800000" flipV="1">
            <a:off x="7595225" y="37896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C1C35C0-E7A6-43FE-5C25-4C54B77B4FF5}"/>
              </a:ext>
            </a:extLst>
          </p:cNvPr>
          <p:cNvSpPr/>
          <p:nvPr/>
        </p:nvSpPr>
        <p:spPr>
          <a:xfrm>
            <a:off x="7125408" y="48027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D7245319-E3FF-F202-25FC-B9B8868C3F54}"/>
              </a:ext>
            </a:extLst>
          </p:cNvPr>
          <p:cNvCxnSpPr>
            <a:cxnSpLocks/>
            <a:stCxn id="31" idx="2"/>
            <a:endCxn id="45" idx="0"/>
          </p:cNvCxnSpPr>
          <p:nvPr/>
        </p:nvCxnSpPr>
        <p:spPr>
          <a:xfrm rot="16200000" flipH="1">
            <a:off x="6978916" y="40183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E1A2D06-46AD-BA1D-7C22-F8F9C9DE0524}"/>
              </a:ext>
            </a:extLst>
          </p:cNvPr>
          <p:cNvSpPr/>
          <p:nvPr/>
        </p:nvSpPr>
        <p:spPr>
          <a:xfrm>
            <a:off x="5580120"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51AECBD7-F3D4-FCFA-966E-6786F21CE317}"/>
              </a:ext>
            </a:extLst>
          </p:cNvPr>
          <p:cNvCxnSpPr>
            <a:cxnSpLocks/>
            <a:stCxn id="31" idx="2"/>
            <a:endCxn id="47" idx="0"/>
          </p:cNvCxnSpPr>
          <p:nvPr/>
        </p:nvCxnSpPr>
        <p:spPr>
          <a:xfrm rot="5400000">
            <a:off x="6204234" y="40536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DEDE473-9D84-B514-460E-5A4594476464}"/>
              </a:ext>
            </a:extLst>
          </p:cNvPr>
          <p:cNvSpPr/>
          <p:nvPr/>
        </p:nvSpPr>
        <p:spPr>
          <a:xfrm>
            <a:off x="6318561" y="24315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C116954-A018-020F-6EA1-E1813B8151B0}"/>
              </a:ext>
            </a:extLst>
          </p:cNvPr>
          <p:cNvSpPr/>
          <p:nvPr/>
        </p:nvSpPr>
        <p:spPr>
          <a:xfrm>
            <a:off x="5035450" y="38364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2A08C0E8-AB33-ACB7-5BA2-B2E0D7082D28}"/>
              </a:ext>
            </a:extLst>
          </p:cNvPr>
          <p:cNvSpPr/>
          <p:nvPr/>
        </p:nvSpPr>
        <p:spPr>
          <a:xfrm>
            <a:off x="4923631" y="24292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E9CD5F33-059C-0316-B38B-A73A65E2D7BE}"/>
              </a:ext>
            </a:extLst>
          </p:cNvPr>
          <p:cNvSpPr/>
          <p:nvPr/>
        </p:nvSpPr>
        <p:spPr>
          <a:xfrm>
            <a:off x="4741319" y="25595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6480108-899B-3850-20D7-514F41D38A50}"/>
              </a:ext>
            </a:extLst>
          </p:cNvPr>
          <p:cNvSpPr/>
          <p:nvPr/>
        </p:nvSpPr>
        <p:spPr>
          <a:xfrm>
            <a:off x="4649824" y="2215383"/>
            <a:ext cx="1481953" cy="8747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63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 BEND Maneuvers</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fontScale="92500" lnSpcReduction="10000"/>
          </a:bodyPr>
          <a:lstStyle/>
          <a:p>
            <a:r>
              <a:rPr lang="en-US" dirty="0"/>
              <a:t>ORA and </a:t>
            </a:r>
            <a:r>
              <a:rPr lang="en-US" dirty="0" err="1"/>
              <a:t>NetMapper</a:t>
            </a:r>
            <a:r>
              <a:rPr lang="en-US" dirty="0"/>
              <a:t> combine to provide a BEND report that automatically detects BEND maneuvers using CUEs and some node level metrics</a:t>
            </a:r>
          </a:p>
          <a:p>
            <a:r>
              <a:rPr lang="en-US" dirty="0"/>
              <a:t>Blane (</a:t>
            </a:r>
            <a:r>
              <a:rPr lang="en-US" dirty="0">
                <a:solidFill>
                  <a:schemeClr val="tx1"/>
                </a:solidFill>
              </a:rPr>
              <a:t>CMU-S3D-23-102</a:t>
            </a:r>
            <a:r>
              <a:rPr lang="en-US" dirty="0"/>
              <a:t>) laid out a more comprehensive framework for analysis and suggested refinements that explored more complex methods for weighting CUEs </a:t>
            </a:r>
          </a:p>
          <a:p>
            <a:r>
              <a:rPr lang="en-US" b="1" dirty="0"/>
              <a:t>BEND maneuvers currently operate at the message and individual level</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3"/>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4"/>
          <a:stretch>
            <a:fillRect/>
          </a:stretch>
        </p:blipFill>
        <p:spPr>
          <a:xfrm>
            <a:off x="5831752" y="4623060"/>
            <a:ext cx="3793481" cy="1876606"/>
          </a:xfrm>
          <a:prstGeom prst="rect">
            <a:avLst/>
          </a:prstGeom>
        </p:spPr>
      </p:pic>
    </p:spTree>
    <p:extLst>
      <p:ext uri="{BB962C8B-B14F-4D97-AF65-F5344CB8AC3E}">
        <p14:creationId xmlns:p14="http://schemas.microsoft.com/office/powerpoint/2010/main" val="2154300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256871"/>
          </a:xfrm>
          <a:prstGeom prst="rect">
            <a:avLst/>
          </a:prstGeom>
          <a:noFill/>
          <a:ln>
            <a:noFill/>
          </a:ln>
        </p:spPr>
        <p:txBody>
          <a:bodyPr spcFirstLastPara="1" wrap="square" lIns="91425" tIns="45700" rIns="91425" bIns="45700" anchor="t" anchorCtr="0">
            <a:normAutofit/>
          </a:bodyPr>
          <a:lstStyle/>
          <a:p>
            <a:pPr indent="-361950">
              <a:lnSpc>
                <a:spcPct val="150000"/>
              </a:lnSpc>
              <a:spcBef>
                <a:spcPts val="0"/>
              </a:spcBef>
              <a:buSzPts val="2100"/>
              <a:buFont typeface="Wingdings" panose="05000000000000000000" pitchFamily="2" charset="2"/>
              <a:buChar char="q"/>
            </a:pPr>
            <a:r>
              <a:rPr lang="en-US" dirty="0"/>
              <a:t>Q1: How does the BEND framework fit into current US military doctrine and how can it enhance current information environment analysis?</a:t>
            </a:r>
          </a:p>
          <a:p>
            <a:pPr indent="-361950">
              <a:lnSpc>
                <a:spcPct val="150000"/>
              </a:lnSpc>
              <a:spcBef>
                <a:spcPts val="0"/>
              </a:spcBef>
              <a:buSzPts val="2100"/>
              <a:buFont typeface="Wingdings" panose="05000000000000000000" pitchFamily="2" charset="2"/>
              <a:buChar char="q"/>
            </a:pPr>
            <a:r>
              <a:rPr lang="en-US" dirty="0"/>
              <a:t>Q2: How can we develop exercise training scenarios for the BEND framework?</a:t>
            </a:r>
          </a:p>
          <a:p>
            <a:pPr indent="-361950">
              <a:lnSpc>
                <a:spcPct val="150000"/>
              </a:lnSpc>
              <a:spcBef>
                <a:spcPts val="0"/>
              </a:spcBef>
              <a:buSzPts val="2100"/>
              <a:buFont typeface="Wingdings" panose="05000000000000000000" pitchFamily="2" charset="2"/>
              <a:buChar char="q"/>
            </a:pPr>
            <a:r>
              <a:rPr lang="en-US" dirty="0"/>
              <a:t>Q3: How can we create synthetic data w/ BEND maneuvers to support a training scenario?</a:t>
            </a:r>
          </a:p>
          <a:p>
            <a:pPr marL="457200" lvl="0" indent="-361950" algn="l" rtl="0">
              <a:lnSpc>
                <a:spcPct val="150000"/>
              </a:lnSpc>
              <a:spcBef>
                <a:spcPts val="0"/>
              </a:spcBef>
              <a:spcAft>
                <a:spcPts val="0"/>
              </a:spcAft>
              <a:buSzPts val="2100"/>
              <a:buFont typeface="Wingdings" panose="05000000000000000000" pitchFamily="2" charset="2"/>
              <a:buChar char="q"/>
            </a:pPr>
            <a:r>
              <a:rPr lang="en-US" dirty="0"/>
              <a:t>Q4: How can we detect the presence of BEND maneuvers through their effects? Can we tie these effects to broader social media campaigns? </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40</a:t>
            </a:fld>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clrChange>
              <a:clrFrom>
                <a:srgbClr val="FDFDFD"/>
              </a:clrFrom>
              <a:clrTo>
                <a:srgbClr val="FDFDFD">
                  <a:alpha val="0"/>
                </a:srgbClr>
              </a:clrTo>
            </a:clrChange>
          </a:blip>
          <a:srcRect l="20484" t="28979" r="41537" b="46482"/>
          <a:stretch/>
        </p:blipFill>
        <p:spPr>
          <a:xfrm>
            <a:off x="394623" y="1395478"/>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283791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168682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32289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265537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62701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198814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37625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663691" y="1655739"/>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55961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62017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cxnSpLocks/>
            <a:stCxn id="12" idx="6"/>
            <a:endCxn id="6" idx="1"/>
          </p:cNvCxnSpPr>
          <p:nvPr/>
        </p:nvCxnSpPr>
        <p:spPr>
          <a:xfrm flipV="1">
            <a:off x="2143575" y="1840716"/>
            <a:ext cx="463267" cy="221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58450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280926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178090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14203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53013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394759"/>
            <a:ext cx="5513796" cy="138499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work reverses the process – instead, by identifying Effects experienced by a target to determine the BEND maneuver used. Neither a specific Message or Source is identified.</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20809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21412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12917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08698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276186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24087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291575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420666"/>
            <a:ext cx="5177590" cy="1353433"/>
          </a:xfrm>
          <a:prstGeom prst="rect">
            <a:avLst/>
          </a:prstGeom>
        </p:spPr>
      </p:pic>
      <p:sp>
        <p:nvSpPr>
          <p:cNvPr id="2" name="Rectangle: Rounded Corners 1">
            <a:extLst>
              <a:ext uri="{FF2B5EF4-FFF2-40B4-BE49-F238E27FC236}">
                <a16:creationId xmlns:a16="http://schemas.microsoft.com/office/drawing/2014/main" id="{5A773D9C-BB6E-F71B-AECA-9007DCCDCFAE}"/>
              </a:ext>
            </a:extLst>
          </p:cNvPr>
          <p:cNvSpPr/>
          <p:nvPr/>
        </p:nvSpPr>
        <p:spPr>
          <a:xfrm>
            <a:off x="3108534" y="5925503"/>
            <a:ext cx="5808197" cy="808396"/>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lvl="4" indent="-342900">
              <a:buAutoNum type="arabicParenR"/>
            </a:pPr>
            <a:r>
              <a:rPr lang="en-US" sz="1600" b="1" dirty="0">
                <a:solidFill>
                  <a:schemeClr val="tx1"/>
                </a:solidFill>
              </a:rPr>
              <a:t>We can find BEND maneuvers by their effects</a:t>
            </a:r>
          </a:p>
          <a:p>
            <a:pPr marL="342900" lvl="4" indent="-342900">
              <a:buAutoNum type="arabicParenR"/>
            </a:pPr>
            <a:r>
              <a:rPr lang="en-US" sz="1600" b="1" dirty="0">
                <a:solidFill>
                  <a:schemeClr val="tx1"/>
                </a:solidFill>
              </a:rPr>
              <a:t>We can assess the effectiveness of BEND maneuvers</a:t>
            </a:r>
          </a:p>
          <a:p>
            <a:pPr marL="342900" lvl="4" indent="-342900">
              <a:buAutoNum type="arabicParenR"/>
            </a:pPr>
            <a:r>
              <a:rPr lang="en-US" sz="1600" b="1" dirty="0">
                <a:solidFill>
                  <a:schemeClr val="tx1"/>
                </a:solidFill>
              </a:rPr>
              <a:t>Extends BEND to the narrative and group levels</a:t>
            </a:r>
          </a:p>
        </p:txBody>
      </p:sp>
    </p:spTree>
    <p:extLst>
      <p:ext uri="{BB962C8B-B14F-4D97-AF65-F5344CB8AC3E}">
        <p14:creationId xmlns:p14="http://schemas.microsoft.com/office/powerpoint/2010/main" val="204722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7AAB-673D-8F24-21D3-92CBE6681A29}"/>
              </a:ext>
            </a:extLst>
          </p:cNvPr>
          <p:cNvSpPr>
            <a:spLocks noGrp="1"/>
          </p:cNvSpPr>
          <p:nvPr>
            <p:ph type="title"/>
          </p:nvPr>
        </p:nvSpPr>
        <p:spPr/>
        <p:txBody>
          <a:bodyPr/>
          <a:lstStyle/>
          <a:p>
            <a:r>
              <a:rPr lang="en-US" dirty="0"/>
              <a:t>BEND </a:t>
            </a:r>
            <a:r>
              <a:rPr lang="en-US" sz="4400" dirty="0"/>
              <a:t>Effects-based Approach </a:t>
            </a:r>
            <a:endParaRPr lang="en-US" dirty="0"/>
          </a:p>
        </p:txBody>
      </p:sp>
      <p:sp>
        <p:nvSpPr>
          <p:cNvPr id="4" name="Slide Number Placeholder 3">
            <a:extLst>
              <a:ext uri="{FF2B5EF4-FFF2-40B4-BE49-F238E27FC236}">
                <a16:creationId xmlns:a16="http://schemas.microsoft.com/office/drawing/2014/main" id="{7D3D4D4C-87EA-C274-4D59-2B8351703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41</a:t>
            </a:fld>
            <a:endParaRPr lang="en-US"/>
          </a:p>
        </p:txBody>
      </p:sp>
      <p:sp>
        <p:nvSpPr>
          <p:cNvPr id="5" name="Oval 4">
            <a:extLst>
              <a:ext uri="{FF2B5EF4-FFF2-40B4-BE49-F238E27FC236}">
                <a16:creationId xmlns:a16="http://schemas.microsoft.com/office/drawing/2014/main" id="{9E646860-9775-15D0-01A7-855F23533F12}"/>
              </a:ext>
            </a:extLst>
          </p:cNvPr>
          <p:cNvSpPr/>
          <p:nvPr/>
        </p:nvSpPr>
        <p:spPr>
          <a:xfrm>
            <a:off x="932261" y="2455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B0B63B94-C66F-4BF5-66DB-ED939C6E1F3D}"/>
              </a:ext>
            </a:extLst>
          </p:cNvPr>
          <p:cNvSpPr/>
          <p:nvPr/>
        </p:nvSpPr>
        <p:spPr>
          <a:xfrm>
            <a:off x="808105" y="2974461"/>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81B6F5C4-A7C3-E6A6-8AF2-1F3B8F03F18C}"/>
              </a:ext>
            </a:extLst>
          </p:cNvPr>
          <p:cNvSpPr/>
          <p:nvPr/>
        </p:nvSpPr>
        <p:spPr>
          <a:xfrm>
            <a:off x="921863" y="374961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0" name="Pentagon 9">
            <a:extLst>
              <a:ext uri="{FF2B5EF4-FFF2-40B4-BE49-F238E27FC236}">
                <a16:creationId xmlns:a16="http://schemas.microsoft.com/office/drawing/2014/main" id="{C4D78187-F16B-4CBB-0CC1-291D20DF9B2B}"/>
              </a:ext>
            </a:extLst>
          </p:cNvPr>
          <p:cNvSpPr/>
          <p:nvPr/>
        </p:nvSpPr>
        <p:spPr>
          <a:xfrm>
            <a:off x="913518" y="434441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TextBox 11">
            <a:extLst>
              <a:ext uri="{FF2B5EF4-FFF2-40B4-BE49-F238E27FC236}">
                <a16:creationId xmlns:a16="http://schemas.microsoft.com/office/drawing/2014/main" id="{404B308D-3777-B99C-E337-33CBAC264E1F}"/>
              </a:ext>
            </a:extLst>
          </p:cNvPr>
          <p:cNvSpPr txBox="1"/>
          <p:nvPr/>
        </p:nvSpPr>
        <p:spPr>
          <a:xfrm>
            <a:off x="1536477" y="2455615"/>
            <a:ext cx="652743" cy="307777"/>
          </a:xfrm>
          <a:prstGeom prst="rect">
            <a:avLst/>
          </a:prstGeom>
          <a:noFill/>
        </p:spPr>
        <p:txBody>
          <a:bodyPr wrap="none" rtlCol="0">
            <a:spAutoFit/>
          </a:bodyPr>
          <a:lstStyle/>
          <a:p>
            <a:r>
              <a:rPr lang="en-US" dirty="0"/>
              <a:t>Agent</a:t>
            </a:r>
          </a:p>
        </p:txBody>
      </p:sp>
      <p:sp>
        <p:nvSpPr>
          <p:cNvPr id="14" name="TextBox 13">
            <a:extLst>
              <a:ext uri="{FF2B5EF4-FFF2-40B4-BE49-F238E27FC236}">
                <a16:creationId xmlns:a16="http://schemas.microsoft.com/office/drawing/2014/main" id="{2BEDF553-D6A6-540F-E9D6-4C51BD82EEBA}"/>
              </a:ext>
            </a:extLst>
          </p:cNvPr>
          <p:cNvSpPr txBox="1"/>
          <p:nvPr/>
        </p:nvSpPr>
        <p:spPr>
          <a:xfrm>
            <a:off x="1536476" y="3125748"/>
            <a:ext cx="3603872" cy="307777"/>
          </a:xfrm>
          <a:prstGeom prst="rect">
            <a:avLst/>
          </a:prstGeom>
          <a:noFill/>
        </p:spPr>
        <p:txBody>
          <a:bodyPr wrap="none" rtlCol="0">
            <a:spAutoFit/>
          </a:bodyPr>
          <a:lstStyle/>
          <a:p>
            <a:r>
              <a:rPr lang="en-US" dirty="0"/>
              <a:t>Meta-node of a topic-oriented group cluster</a:t>
            </a:r>
          </a:p>
        </p:txBody>
      </p:sp>
      <p:sp>
        <p:nvSpPr>
          <p:cNvPr id="15" name="TextBox 14">
            <a:extLst>
              <a:ext uri="{FF2B5EF4-FFF2-40B4-BE49-F238E27FC236}">
                <a16:creationId xmlns:a16="http://schemas.microsoft.com/office/drawing/2014/main" id="{37E9D76E-032E-13AF-E8C5-FF0EDAA5DC51}"/>
              </a:ext>
            </a:extLst>
          </p:cNvPr>
          <p:cNvSpPr txBox="1"/>
          <p:nvPr/>
        </p:nvSpPr>
        <p:spPr>
          <a:xfrm>
            <a:off x="1536476" y="3770113"/>
            <a:ext cx="910827" cy="307777"/>
          </a:xfrm>
          <a:prstGeom prst="rect">
            <a:avLst/>
          </a:prstGeom>
          <a:noFill/>
        </p:spPr>
        <p:txBody>
          <a:bodyPr wrap="none" rtlCol="0">
            <a:spAutoFit/>
          </a:bodyPr>
          <a:lstStyle/>
          <a:p>
            <a:r>
              <a:rPr lang="en-US" dirty="0"/>
              <a:t>Message</a:t>
            </a:r>
          </a:p>
        </p:txBody>
      </p:sp>
      <p:sp>
        <p:nvSpPr>
          <p:cNvPr id="16" name="TextBox 15">
            <a:extLst>
              <a:ext uri="{FF2B5EF4-FFF2-40B4-BE49-F238E27FC236}">
                <a16:creationId xmlns:a16="http://schemas.microsoft.com/office/drawing/2014/main" id="{6AF7EAB8-2B71-3ADD-B65C-2FE352C5433A}"/>
              </a:ext>
            </a:extLst>
          </p:cNvPr>
          <p:cNvSpPr txBox="1"/>
          <p:nvPr/>
        </p:nvSpPr>
        <p:spPr>
          <a:xfrm>
            <a:off x="1536476" y="4384981"/>
            <a:ext cx="1338828" cy="307777"/>
          </a:xfrm>
          <a:prstGeom prst="rect">
            <a:avLst/>
          </a:prstGeom>
          <a:noFill/>
        </p:spPr>
        <p:txBody>
          <a:bodyPr wrap="none" rtlCol="0">
            <a:spAutoFit/>
          </a:bodyPr>
          <a:lstStyle/>
          <a:p>
            <a:r>
              <a:rPr lang="en-US" dirty="0"/>
              <a:t>Topic/Concept</a:t>
            </a:r>
          </a:p>
        </p:txBody>
      </p:sp>
      <p:sp>
        <p:nvSpPr>
          <p:cNvPr id="18" name="TextBox 17">
            <a:extLst>
              <a:ext uri="{FF2B5EF4-FFF2-40B4-BE49-F238E27FC236}">
                <a16:creationId xmlns:a16="http://schemas.microsoft.com/office/drawing/2014/main" id="{6E027410-4F98-7C15-183B-C4BD4EA8CAC0}"/>
              </a:ext>
            </a:extLst>
          </p:cNvPr>
          <p:cNvSpPr txBox="1"/>
          <p:nvPr/>
        </p:nvSpPr>
        <p:spPr>
          <a:xfrm>
            <a:off x="817146" y="1921560"/>
            <a:ext cx="554960" cy="307777"/>
          </a:xfrm>
          <a:prstGeom prst="rect">
            <a:avLst/>
          </a:prstGeom>
          <a:noFill/>
        </p:spPr>
        <p:txBody>
          <a:bodyPr wrap="none" rtlCol="0">
            <a:spAutoFit/>
          </a:bodyPr>
          <a:lstStyle/>
          <a:p>
            <a:r>
              <a:rPr lang="en-US" b="1" dirty="0"/>
              <a:t>KEY</a:t>
            </a:r>
          </a:p>
        </p:txBody>
      </p:sp>
      <p:sp>
        <p:nvSpPr>
          <p:cNvPr id="3" name="Oval 2">
            <a:extLst>
              <a:ext uri="{FF2B5EF4-FFF2-40B4-BE49-F238E27FC236}">
                <a16:creationId xmlns:a16="http://schemas.microsoft.com/office/drawing/2014/main" id="{95DEE84A-0990-7852-5F0B-B2726B54F3EF}"/>
              </a:ext>
            </a:extLst>
          </p:cNvPr>
          <p:cNvSpPr/>
          <p:nvPr/>
        </p:nvSpPr>
        <p:spPr>
          <a:xfrm>
            <a:off x="602565"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4CFD8D47-569F-98CC-8CE4-19597D8C64E4}"/>
              </a:ext>
            </a:extLst>
          </p:cNvPr>
          <p:cNvSpPr/>
          <p:nvPr/>
        </p:nvSpPr>
        <p:spPr>
          <a:xfrm>
            <a:off x="1279277"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Pentagon 18">
            <a:extLst>
              <a:ext uri="{FF2B5EF4-FFF2-40B4-BE49-F238E27FC236}">
                <a16:creationId xmlns:a16="http://schemas.microsoft.com/office/drawing/2014/main" id="{C0D720AC-F07E-13A8-DB75-00A56FFC9E6B}"/>
              </a:ext>
            </a:extLst>
          </p:cNvPr>
          <p:cNvSpPr/>
          <p:nvPr/>
        </p:nvSpPr>
        <p:spPr>
          <a:xfrm>
            <a:off x="573990"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Pentagon 19">
            <a:extLst>
              <a:ext uri="{FF2B5EF4-FFF2-40B4-BE49-F238E27FC236}">
                <a16:creationId xmlns:a16="http://schemas.microsoft.com/office/drawing/2014/main" id="{DED14AD3-D80E-C383-EEF4-AC2974379C2D}"/>
              </a:ext>
            </a:extLst>
          </p:cNvPr>
          <p:cNvSpPr/>
          <p:nvPr/>
        </p:nvSpPr>
        <p:spPr>
          <a:xfrm>
            <a:off x="1279277"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1" name="Straight Connector 20">
            <a:extLst>
              <a:ext uri="{FF2B5EF4-FFF2-40B4-BE49-F238E27FC236}">
                <a16:creationId xmlns:a16="http://schemas.microsoft.com/office/drawing/2014/main" id="{86EFBD77-6DB5-D319-7598-64F47FE55F56}"/>
              </a:ext>
            </a:extLst>
          </p:cNvPr>
          <p:cNvCxnSpPr>
            <a:cxnSpLocks/>
            <a:stCxn id="9" idx="2"/>
            <a:endCxn id="3" idx="6"/>
          </p:cNvCxnSpPr>
          <p:nvPr/>
        </p:nvCxnSpPr>
        <p:spPr>
          <a:xfrm flipH="1">
            <a:off x="911175" y="5256164"/>
            <a:ext cx="3681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62FB277-1FF8-FB95-228D-7A0DFCAF5B69}"/>
              </a:ext>
            </a:extLst>
          </p:cNvPr>
          <p:cNvCxnSpPr>
            <a:cxnSpLocks/>
            <a:stCxn id="20" idx="1"/>
            <a:endCxn id="19" idx="5"/>
          </p:cNvCxnSpPr>
          <p:nvPr/>
        </p:nvCxnSpPr>
        <p:spPr>
          <a:xfrm flipH="1">
            <a:off x="939749" y="5768968"/>
            <a:ext cx="339528" cy="0"/>
          </a:xfrm>
          <a:prstGeom prst="line">
            <a:avLst/>
          </a:prstGeom>
          <a:ln w="28575"/>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CB2F53F-118F-3BE3-2408-7ED061AD6331}"/>
              </a:ext>
            </a:extLst>
          </p:cNvPr>
          <p:cNvSpPr txBox="1"/>
          <p:nvPr/>
        </p:nvSpPr>
        <p:spPr>
          <a:xfrm>
            <a:off x="1777889" y="5101859"/>
            <a:ext cx="2730235" cy="307777"/>
          </a:xfrm>
          <a:prstGeom prst="rect">
            <a:avLst/>
          </a:prstGeom>
          <a:noFill/>
        </p:spPr>
        <p:txBody>
          <a:bodyPr wrap="none" rtlCol="0">
            <a:spAutoFit/>
          </a:bodyPr>
          <a:lstStyle/>
          <a:p>
            <a:r>
              <a:rPr lang="en-US" dirty="0"/>
              <a:t>Agents of a topic-oriented group</a:t>
            </a:r>
          </a:p>
        </p:txBody>
      </p:sp>
      <p:sp>
        <p:nvSpPr>
          <p:cNvPr id="29" name="TextBox 28">
            <a:extLst>
              <a:ext uri="{FF2B5EF4-FFF2-40B4-BE49-F238E27FC236}">
                <a16:creationId xmlns:a16="http://schemas.microsoft.com/office/drawing/2014/main" id="{41CBC644-3206-CB00-C610-6D09DE2E431C}"/>
              </a:ext>
            </a:extLst>
          </p:cNvPr>
          <p:cNvSpPr txBox="1"/>
          <p:nvPr/>
        </p:nvSpPr>
        <p:spPr>
          <a:xfrm>
            <a:off x="1777889" y="5635914"/>
            <a:ext cx="3466013" cy="307777"/>
          </a:xfrm>
          <a:prstGeom prst="rect">
            <a:avLst/>
          </a:prstGeom>
          <a:noFill/>
        </p:spPr>
        <p:txBody>
          <a:bodyPr wrap="none" rtlCol="0">
            <a:spAutoFit/>
          </a:bodyPr>
          <a:lstStyle/>
          <a:p>
            <a:r>
              <a:rPr lang="en-US" dirty="0"/>
              <a:t>Topics/concepts of a topic-oriented group</a:t>
            </a:r>
          </a:p>
        </p:txBody>
      </p:sp>
      <p:sp>
        <p:nvSpPr>
          <p:cNvPr id="7" name="TextBox 6">
            <a:extLst>
              <a:ext uri="{FF2B5EF4-FFF2-40B4-BE49-F238E27FC236}">
                <a16:creationId xmlns:a16="http://schemas.microsoft.com/office/drawing/2014/main" id="{9EC9D9F1-7790-10CC-0406-2144B76AB5EC}"/>
              </a:ext>
            </a:extLst>
          </p:cNvPr>
          <p:cNvSpPr txBox="1"/>
          <p:nvPr/>
        </p:nvSpPr>
        <p:spPr>
          <a:xfrm>
            <a:off x="5775740" y="4518587"/>
            <a:ext cx="6100442" cy="1600438"/>
          </a:xfrm>
          <a:prstGeom prst="rect">
            <a:avLst/>
          </a:prstGeom>
          <a:noFill/>
        </p:spPr>
        <p:txBody>
          <a:bodyPr wrap="square" rtlCol="0">
            <a:spAutoFit/>
          </a:bodyPr>
          <a:lstStyle/>
          <a:p>
            <a:r>
              <a:rPr lang="en-US" b="1" dirty="0"/>
              <a:t>TOG: </a:t>
            </a:r>
            <a:r>
              <a:rPr lang="en-US" dirty="0"/>
              <a:t>Topic-Oriented Group, identified by ANDing the Agent x Agent (strong ties) network and the Agent x Agent (concept) network and performing Leiden</a:t>
            </a:r>
          </a:p>
          <a:p>
            <a:r>
              <a:rPr lang="en-US" b="1" dirty="0"/>
              <a:t>TOG community: </a:t>
            </a:r>
            <a:r>
              <a:rPr lang="en-US" dirty="0"/>
              <a:t>the linked Topic Oriented Group of a cluster in time 1 with a cluster in time 2</a:t>
            </a:r>
          </a:p>
          <a:p>
            <a:r>
              <a:rPr lang="en-US" b="1" dirty="0"/>
              <a:t>TOG cluster: </a:t>
            </a:r>
            <a:r>
              <a:rPr lang="en-US" dirty="0"/>
              <a:t>an identified Topic Oriented Group in a single time (two TOG clusters make up a TOG community)</a:t>
            </a:r>
          </a:p>
        </p:txBody>
      </p:sp>
      <p:graphicFrame>
        <p:nvGraphicFramePr>
          <p:cNvPr id="11" name="Table 10">
            <a:extLst>
              <a:ext uri="{FF2B5EF4-FFF2-40B4-BE49-F238E27FC236}">
                <a16:creationId xmlns:a16="http://schemas.microsoft.com/office/drawing/2014/main" id="{DB7364B6-2493-30D5-4B0E-FD2C399A1E91}"/>
              </a:ext>
            </a:extLst>
          </p:cNvPr>
          <p:cNvGraphicFramePr>
            <a:graphicFrameLocks noGrp="1"/>
          </p:cNvGraphicFramePr>
          <p:nvPr>
            <p:extLst>
              <p:ext uri="{D42A27DB-BD31-4B8C-83A1-F6EECF244321}">
                <p14:modId xmlns:p14="http://schemas.microsoft.com/office/powerpoint/2010/main" val="550949522"/>
              </p:ext>
            </p:extLst>
          </p:nvPr>
        </p:nvGraphicFramePr>
        <p:xfrm>
          <a:off x="5338799" y="1784861"/>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
        <p:nvSpPr>
          <p:cNvPr id="13" name="TextBox 12">
            <a:extLst>
              <a:ext uri="{FF2B5EF4-FFF2-40B4-BE49-F238E27FC236}">
                <a16:creationId xmlns:a16="http://schemas.microsoft.com/office/drawing/2014/main" id="{A814C103-DFE8-F952-DF9D-171FBF7DC7D0}"/>
              </a:ext>
            </a:extLst>
          </p:cNvPr>
          <p:cNvSpPr txBox="1"/>
          <p:nvPr/>
        </p:nvSpPr>
        <p:spPr>
          <a:xfrm>
            <a:off x="642008" y="6297527"/>
            <a:ext cx="8996680" cy="523220"/>
          </a:xfrm>
          <a:prstGeom prst="rect">
            <a:avLst/>
          </a:prstGeom>
          <a:noFill/>
        </p:spPr>
        <p:txBody>
          <a:bodyPr wrap="square">
            <a:spAutoFit/>
          </a:bodyPr>
          <a:lstStyle/>
          <a:p>
            <a:r>
              <a:rPr lang="en-US" sz="1400" dirty="0">
                <a:latin typeface="Cambria" panose="02040503050406030204" pitchFamily="18" charset="0"/>
                <a:ea typeface="Cambria" panose="02040503050406030204" pitchFamily="18" charset="0"/>
              </a:rPr>
              <a:t>NOTE: BEND-Effects evaluation for two time periods was added in </a:t>
            </a:r>
            <a:r>
              <a:rPr lang="en-US" sz="1400" dirty="0" err="1">
                <a:latin typeface="Cambria" panose="02040503050406030204" pitchFamily="18" charset="0"/>
                <a:ea typeface="Cambria" panose="02040503050406030204" pitchFamily="18" charset="0"/>
              </a:rPr>
              <a:t>Netanomics</a:t>
            </a:r>
            <a:r>
              <a:rPr lang="en-US" sz="1400" dirty="0">
                <a:latin typeface="Cambria" panose="02040503050406030204" pitchFamily="18" charset="0"/>
                <a:ea typeface="Cambria" panose="02040503050406030204" pitchFamily="18" charset="0"/>
              </a:rPr>
              <a:t>’ ORA-Pro version 3.0.9.187 and Artemis version  v3.0.9.188 in February of 2025. All BEND-Effects slides are available in the backups.</a:t>
            </a:r>
          </a:p>
        </p:txBody>
      </p:sp>
    </p:spTree>
    <p:extLst>
      <p:ext uri="{BB962C8B-B14F-4D97-AF65-F5344CB8AC3E}">
        <p14:creationId xmlns:p14="http://schemas.microsoft.com/office/powerpoint/2010/main" val="26718402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E64F-3545-D570-20EC-AC50551BBC5D}"/>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Automated TOG Finding</a:t>
            </a:r>
          </a:p>
        </p:txBody>
      </p:sp>
      <p:sp>
        <p:nvSpPr>
          <p:cNvPr id="4" name="Slide Number Placeholder 3">
            <a:extLst>
              <a:ext uri="{FF2B5EF4-FFF2-40B4-BE49-F238E27FC236}">
                <a16:creationId xmlns:a16="http://schemas.microsoft.com/office/drawing/2014/main" id="{C5B563B6-C9A9-BC5D-9094-36C1816979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42</a:t>
            </a:fld>
            <a:endParaRPr lang="en-US">
              <a:latin typeface="Cambria" panose="02040503050406030204" pitchFamily="18" charset="0"/>
              <a:ea typeface="Cambria" panose="02040503050406030204" pitchFamily="18" charset="0"/>
            </a:endParaRPr>
          </a:p>
        </p:txBody>
      </p:sp>
      <p:pic>
        <p:nvPicPr>
          <p:cNvPr id="16" name="Picture 15">
            <a:extLst>
              <a:ext uri="{FF2B5EF4-FFF2-40B4-BE49-F238E27FC236}">
                <a16:creationId xmlns:a16="http://schemas.microsoft.com/office/drawing/2014/main" id="{CBA340C4-B137-A6B7-7D9F-D7DA7B8BEBBD}"/>
              </a:ext>
            </a:extLst>
          </p:cNvPr>
          <p:cNvPicPr>
            <a:picLocks noChangeAspect="1"/>
          </p:cNvPicPr>
          <p:nvPr/>
        </p:nvPicPr>
        <p:blipFill>
          <a:blip r:embed="rId2"/>
          <a:stretch>
            <a:fillRect/>
          </a:stretch>
        </p:blipFill>
        <p:spPr>
          <a:xfrm>
            <a:off x="9177165" y="3127057"/>
            <a:ext cx="3025711" cy="687662"/>
          </a:xfrm>
          <a:prstGeom prst="rect">
            <a:avLst/>
          </a:prstGeom>
        </p:spPr>
      </p:pic>
      <p:pic>
        <p:nvPicPr>
          <p:cNvPr id="18" name="Picture 17">
            <a:extLst>
              <a:ext uri="{FF2B5EF4-FFF2-40B4-BE49-F238E27FC236}">
                <a16:creationId xmlns:a16="http://schemas.microsoft.com/office/drawing/2014/main" id="{25A80A4E-EC39-495B-FE8F-A20B9C60AA2B}"/>
              </a:ext>
            </a:extLst>
          </p:cNvPr>
          <p:cNvPicPr>
            <a:picLocks noChangeAspect="1"/>
          </p:cNvPicPr>
          <p:nvPr/>
        </p:nvPicPr>
        <p:blipFill>
          <a:blip r:embed="rId3"/>
          <a:stretch>
            <a:fillRect/>
          </a:stretch>
        </p:blipFill>
        <p:spPr>
          <a:xfrm>
            <a:off x="9231861" y="3626385"/>
            <a:ext cx="1904627" cy="494953"/>
          </a:xfrm>
          <a:prstGeom prst="rect">
            <a:avLst/>
          </a:prstGeom>
        </p:spPr>
      </p:pic>
      <p:pic>
        <p:nvPicPr>
          <p:cNvPr id="20" name="Picture 19">
            <a:extLst>
              <a:ext uri="{FF2B5EF4-FFF2-40B4-BE49-F238E27FC236}">
                <a16:creationId xmlns:a16="http://schemas.microsoft.com/office/drawing/2014/main" id="{6B64E6A5-CB74-6B70-41EA-7D0AEC615DDA}"/>
              </a:ext>
            </a:extLst>
          </p:cNvPr>
          <p:cNvPicPr>
            <a:picLocks noChangeAspect="1"/>
          </p:cNvPicPr>
          <p:nvPr/>
        </p:nvPicPr>
        <p:blipFill>
          <a:blip r:embed="rId4"/>
          <a:stretch>
            <a:fillRect/>
          </a:stretch>
        </p:blipFill>
        <p:spPr>
          <a:xfrm>
            <a:off x="9177165" y="3973502"/>
            <a:ext cx="2567258" cy="824132"/>
          </a:xfrm>
          <a:prstGeom prst="rect">
            <a:avLst/>
          </a:prstGeom>
        </p:spPr>
      </p:pic>
      <p:pic>
        <p:nvPicPr>
          <p:cNvPr id="22" name="Picture 21">
            <a:extLst>
              <a:ext uri="{FF2B5EF4-FFF2-40B4-BE49-F238E27FC236}">
                <a16:creationId xmlns:a16="http://schemas.microsoft.com/office/drawing/2014/main" id="{C13432C8-237B-B5AB-7646-3EDB9CD5C0CF}"/>
              </a:ext>
            </a:extLst>
          </p:cNvPr>
          <p:cNvPicPr>
            <a:picLocks noChangeAspect="1"/>
          </p:cNvPicPr>
          <p:nvPr/>
        </p:nvPicPr>
        <p:blipFill>
          <a:blip r:embed="rId5"/>
          <a:stretch>
            <a:fillRect/>
          </a:stretch>
        </p:blipFill>
        <p:spPr>
          <a:xfrm>
            <a:off x="9270881" y="4711164"/>
            <a:ext cx="2026838" cy="444597"/>
          </a:xfrm>
          <a:prstGeom prst="rect">
            <a:avLst/>
          </a:prstGeom>
        </p:spPr>
      </p:pic>
      <p:sp>
        <p:nvSpPr>
          <p:cNvPr id="64" name="Oval 63">
            <a:extLst>
              <a:ext uri="{FF2B5EF4-FFF2-40B4-BE49-F238E27FC236}">
                <a16:creationId xmlns:a16="http://schemas.microsoft.com/office/drawing/2014/main" id="{E94AD30F-6548-18B1-883B-FCB587646079}"/>
              </a:ext>
            </a:extLst>
          </p:cNvPr>
          <p:cNvSpPr/>
          <p:nvPr/>
        </p:nvSpPr>
        <p:spPr>
          <a:xfrm>
            <a:off x="687844" y="179162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65" name="Oval 64">
            <a:extLst>
              <a:ext uri="{FF2B5EF4-FFF2-40B4-BE49-F238E27FC236}">
                <a16:creationId xmlns:a16="http://schemas.microsoft.com/office/drawing/2014/main" id="{8F5EA95D-F087-5699-D092-E9A5E3A9DB04}"/>
              </a:ext>
            </a:extLst>
          </p:cNvPr>
          <p:cNvSpPr/>
          <p:nvPr/>
        </p:nvSpPr>
        <p:spPr>
          <a:xfrm>
            <a:off x="1896311" y="189952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66" name="Oval 65">
            <a:extLst>
              <a:ext uri="{FF2B5EF4-FFF2-40B4-BE49-F238E27FC236}">
                <a16:creationId xmlns:a16="http://schemas.microsoft.com/office/drawing/2014/main" id="{5DDEF83A-593B-B8B7-CED4-947FF6CB711E}"/>
              </a:ext>
            </a:extLst>
          </p:cNvPr>
          <p:cNvSpPr/>
          <p:nvPr/>
        </p:nvSpPr>
        <p:spPr>
          <a:xfrm>
            <a:off x="797315" y="312117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67" name="Oval 66">
            <a:extLst>
              <a:ext uri="{FF2B5EF4-FFF2-40B4-BE49-F238E27FC236}">
                <a16:creationId xmlns:a16="http://schemas.microsoft.com/office/drawing/2014/main" id="{F1D75668-925F-1320-2D08-C5FC566BB535}"/>
              </a:ext>
            </a:extLst>
          </p:cNvPr>
          <p:cNvSpPr/>
          <p:nvPr/>
        </p:nvSpPr>
        <p:spPr>
          <a:xfrm>
            <a:off x="1243782" y="2408842"/>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68" name="Oval 67">
            <a:extLst>
              <a:ext uri="{FF2B5EF4-FFF2-40B4-BE49-F238E27FC236}">
                <a16:creationId xmlns:a16="http://schemas.microsoft.com/office/drawing/2014/main" id="{866B0281-6C87-9BC6-686D-D136534FD233}"/>
              </a:ext>
            </a:extLst>
          </p:cNvPr>
          <p:cNvSpPr/>
          <p:nvPr/>
        </p:nvSpPr>
        <p:spPr>
          <a:xfrm>
            <a:off x="2204921" y="296686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69" name="Straight Connector 68">
            <a:extLst>
              <a:ext uri="{FF2B5EF4-FFF2-40B4-BE49-F238E27FC236}">
                <a16:creationId xmlns:a16="http://schemas.microsoft.com/office/drawing/2014/main" id="{BD86B12E-6E8B-4D77-7454-9237F4DE6F6D}"/>
              </a:ext>
            </a:extLst>
          </p:cNvPr>
          <p:cNvCxnSpPr>
            <a:cxnSpLocks/>
            <a:stCxn id="64" idx="5"/>
            <a:endCxn id="67" idx="1"/>
          </p:cNvCxnSpPr>
          <p:nvPr/>
        </p:nvCxnSpPr>
        <p:spPr>
          <a:xfrm>
            <a:off x="951259" y="2055037"/>
            <a:ext cx="337718" cy="399000"/>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E0F70664-B018-096E-613D-7D245BCECE88}"/>
              </a:ext>
            </a:extLst>
          </p:cNvPr>
          <p:cNvCxnSpPr>
            <a:cxnSpLocks/>
            <a:stCxn id="66" idx="7"/>
            <a:endCxn id="67" idx="3"/>
          </p:cNvCxnSpPr>
          <p:nvPr/>
        </p:nvCxnSpPr>
        <p:spPr>
          <a:xfrm flipV="1">
            <a:off x="1060730" y="2672257"/>
            <a:ext cx="228247" cy="49411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4ADFAB2C-ABB7-F82B-AFB6-D3092DF98370}"/>
              </a:ext>
            </a:extLst>
          </p:cNvPr>
          <p:cNvCxnSpPr>
            <a:cxnSpLocks/>
            <a:stCxn id="68" idx="0"/>
            <a:endCxn id="65" idx="5"/>
          </p:cNvCxnSpPr>
          <p:nvPr/>
        </p:nvCxnSpPr>
        <p:spPr>
          <a:xfrm flipH="1" flipV="1">
            <a:off x="2159726" y="2162936"/>
            <a:ext cx="199500" cy="803932"/>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cxnSp>
        <p:nvCxnSpPr>
          <p:cNvPr id="72" name="Straight Connector 71">
            <a:extLst>
              <a:ext uri="{FF2B5EF4-FFF2-40B4-BE49-F238E27FC236}">
                <a16:creationId xmlns:a16="http://schemas.microsoft.com/office/drawing/2014/main" id="{1AE4E49A-92FD-C33D-8D72-C230FD4ED3D7}"/>
              </a:ext>
            </a:extLst>
          </p:cNvPr>
          <p:cNvCxnSpPr>
            <a:cxnSpLocks/>
            <a:stCxn id="65" idx="3"/>
            <a:endCxn id="67" idx="7"/>
          </p:cNvCxnSpPr>
          <p:nvPr/>
        </p:nvCxnSpPr>
        <p:spPr>
          <a:xfrm flipH="1">
            <a:off x="1507197" y="2162936"/>
            <a:ext cx="434309" cy="291101"/>
          </a:xfrm>
          <a:prstGeom prst="line">
            <a:avLst/>
          </a:prstGeom>
          <a:ln w="28575">
            <a:solidFill>
              <a:srgbClr val="00B0F0"/>
            </a:solidFill>
          </a:ln>
        </p:spPr>
        <p:style>
          <a:lnRef idx="1">
            <a:schemeClr val="dk1"/>
          </a:lnRef>
          <a:fillRef idx="0">
            <a:schemeClr val="dk1"/>
          </a:fillRef>
          <a:effectRef idx="0">
            <a:schemeClr val="dk1"/>
          </a:effectRef>
          <a:fontRef idx="minor">
            <a:schemeClr val="tx1"/>
          </a:fontRef>
        </p:style>
      </p:cxnSp>
      <p:sp>
        <p:nvSpPr>
          <p:cNvPr id="94" name="TextBox 93">
            <a:extLst>
              <a:ext uri="{FF2B5EF4-FFF2-40B4-BE49-F238E27FC236}">
                <a16:creationId xmlns:a16="http://schemas.microsoft.com/office/drawing/2014/main" id="{B791E0A0-CA84-83AD-B958-EBBB80CE2F71}"/>
              </a:ext>
            </a:extLst>
          </p:cNvPr>
          <p:cNvSpPr txBox="1"/>
          <p:nvPr/>
        </p:nvSpPr>
        <p:spPr>
          <a:xfrm>
            <a:off x="430651" y="3451523"/>
            <a:ext cx="2744662"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(Strong Ties)</a:t>
            </a:r>
          </a:p>
          <a:p>
            <a:r>
              <a:rPr lang="en-US" dirty="0">
                <a:latin typeface="Cambria" panose="02040503050406030204" pitchFamily="18" charset="0"/>
                <a:ea typeface="Cambria" panose="02040503050406030204" pitchFamily="18" charset="0"/>
              </a:rPr>
              <a:t>Agent x Agent (Retweeted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(Quoted by)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(Replied by)</a:t>
            </a:r>
          </a:p>
        </p:txBody>
      </p:sp>
      <p:sp>
        <p:nvSpPr>
          <p:cNvPr id="73" name="Oval 72">
            <a:extLst>
              <a:ext uri="{FF2B5EF4-FFF2-40B4-BE49-F238E27FC236}">
                <a16:creationId xmlns:a16="http://schemas.microsoft.com/office/drawing/2014/main" id="{CF17E83E-F532-1248-7820-30C3B2810C10}"/>
              </a:ext>
            </a:extLst>
          </p:cNvPr>
          <p:cNvSpPr/>
          <p:nvPr/>
        </p:nvSpPr>
        <p:spPr>
          <a:xfrm>
            <a:off x="3626480" y="181296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74" name="Oval 73">
            <a:extLst>
              <a:ext uri="{FF2B5EF4-FFF2-40B4-BE49-F238E27FC236}">
                <a16:creationId xmlns:a16="http://schemas.microsoft.com/office/drawing/2014/main" id="{2A54BCE3-99DA-E912-7786-683765DDABD8}"/>
              </a:ext>
            </a:extLst>
          </p:cNvPr>
          <p:cNvSpPr/>
          <p:nvPr/>
        </p:nvSpPr>
        <p:spPr>
          <a:xfrm>
            <a:off x="4834947" y="19208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75" name="Oval 74">
            <a:extLst>
              <a:ext uri="{FF2B5EF4-FFF2-40B4-BE49-F238E27FC236}">
                <a16:creationId xmlns:a16="http://schemas.microsoft.com/office/drawing/2014/main" id="{3EDE3073-4552-90E1-770F-27F01BA915FD}"/>
              </a:ext>
            </a:extLst>
          </p:cNvPr>
          <p:cNvSpPr/>
          <p:nvPr/>
        </p:nvSpPr>
        <p:spPr>
          <a:xfrm>
            <a:off x="3735951" y="31425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76" name="Oval 75">
            <a:extLst>
              <a:ext uri="{FF2B5EF4-FFF2-40B4-BE49-F238E27FC236}">
                <a16:creationId xmlns:a16="http://schemas.microsoft.com/office/drawing/2014/main" id="{4CE4BC82-1652-9EA8-9FF3-782F9988D0C4}"/>
              </a:ext>
            </a:extLst>
          </p:cNvPr>
          <p:cNvSpPr/>
          <p:nvPr/>
        </p:nvSpPr>
        <p:spPr>
          <a:xfrm>
            <a:off x="4182418" y="243018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77" name="Oval 76">
            <a:extLst>
              <a:ext uri="{FF2B5EF4-FFF2-40B4-BE49-F238E27FC236}">
                <a16:creationId xmlns:a16="http://schemas.microsoft.com/office/drawing/2014/main" id="{18D8F69A-2A88-7EFA-2FA7-F52E69504702}"/>
              </a:ext>
            </a:extLst>
          </p:cNvPr>
          <p:cNvSpPr/>
          <p:nvPr/>
        </p:nvSpPr>
        <p:spPr>
          <a:xfrm>
            <a:off x="5143557" y="29882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78" name="Straight Connector 77">
            <a:extLst>
              <a:ext uri="{FF2B5EF4-FFF2-40B4-BE49-F238E27FC236}">
                <a16:creationId xmlns:a16="http://schemas.microsoft.com/office/drawing/2014/main" id="{99D1C113-2E32-F680-D495-8D30E88AB76C}"/>
              </a:ext>
            </a:extLst>
          </p:cNvPr>
          <p:cNvCxnSpPr>
            <a:cxnSpLocks/>
            <a:stCxn id="73" idx="5"/>
            <a:endCxn id="76" idx="1"/>
          </p:cNvCxnSpPr>
          <p:nvPr/>
        </p:nvCxnSpPr>
        <p:spPr>
          <a:xfrm>
            <a:off x="3889895" y="2076379"/>
            <a:ext cx="337718" cy="399000"/>
          </a:xfrm>
          <a:prstGeom prst="line">
            <a:avLst/>
          </a:prstGeom>
          <a:ln w="28575"/>
        </p:spPr>
        <p:style>
          <a:lnRef idx="1">
            <a:schemeClr val="dk1"/>
          </a:lnRef>
          <a:fillRef idx="0">
            <a:schemeClr val="dk1"/>
          </a:fillRef>
          <a:effectRef idx="0">
            <a:schemeClr val="dk1"/>
          </a:effectRef>
          <a:fontRef idx="minor">
            <a:schemeClr val="tx1"/>
          </a:fontRef>
        </p:style>
      </p:cxnSp>
      <p:cxnSp>
        <p:nvCxnSpPr>
          <p:cNvPr id="79" name="Straight Connector 78">
            <a:extLst>
              <a:ext uri="{FF2B5EF4-FFF2-40B4-BE49-F238E27FC236}">
                <a16:creationId xmlns:a16="http://schemas.microsoft.com/office/drawing/2014/main" id="{92E0153B-3342-FD1E-1F2B-CBA84359BE5E}"/>
              </a:ext>
            </a:extLst>
          </p:cNvPr>
          <p:cNvCxnSpPr>
            <a:cxnSpLocks/>
            <a:stCxn id="74" idx="3"/>
            <a:endCxn id="76" idx="7"/>
          </p:cNvCxnSpPr>
          <p:nvPr/>
        </p:nvCxnSpPr>
        <p:spPr>
          <a:xfrm flipH="1">
            <a:off x="4445833" y="2184278"/>
            <a:ext cx="434309" cy="291101"/>
          </a:xfrm>
          <a:prstGeom prst="line">
            <a:avLst/>
          </a:prstGeom>
          <a:ln w="28575"/>
        </p:spPr>
        <p:style>
          <a:lnRef idx="1">
            <a:schemeClr val="dk1"/>
          </a:lnRef>
          <a:fillRef idx="0">
            <a:schemeClr val="dk1"/>
          </a:fillRef>
          <a:effectRef idx="0">
            <a:schemeClr val="dk1"/>
          </a:effectRef>
          <a:fontRef idx="minor">
            <a:schemeClr val="tx1"/>
          </a:fontRef>
        </p:style>
      </p:cxnSp>
      <p:cxnSp>
        <p:nvCxnSpPr>
          <p:cNvPr id="87" name="Straight Connector 86">
            <a:extLst>
              <a:ext uri="{FF2B5EF4-FFF2-40B4-BE49-F238E27FC236}">
                <a16:creationId xmlns:a16="http://schemas.microsoft.com/office/drawing/2014/main" id="{A2C78860-5DBF-6BC5-436D-4C36E538F22F}"/>
              </a:ext>
            </a:extLst>
          </p:cNvPr>
          <p:cNvCxnSpPr>
            <a:cxnSpLocks/>
            <a:stCxn id="77" idx="2"/>
            <a:endCxn id="76" idx="5"/>
          </p:cNvCxnSpPr>
          <p:nvPr/>
        </p:nvCxnSpPr>
        <p:spPr>
          <a:xfrm flipH="1" flipV="1">
            <a:off x="4445833" y="2693599"/>
            <a:ext cx="697724" cy="448916"/>
          </a:xfrm>
          <a:prstGeom prst="line">
            <a:avLst/>
          </a:prstGeom>
          <a:ln w="28575"/>
        </p:spPr>
        <p:style>
          <a:lnRef idx="1">
            <a:schemeClr val="dk1"/>
          </a:lnRef>
          <a:fillRef idx="0">
            <a:schemeClr val="dk1"/>
          </a:fillRef>
          <a:effectRef idx="0">
            <a:schemeClr val="dk1"/>
          </a:effectRef>
          <a:fontRef idx="minor">
            <a:schemeClr val="tx1"/>
          </a:fontRef>
        </p:style>
      </p:cxnSp>
      <p:cxnSp>
        <p:nvCxnSpPr>
          <p:cNvPr id="88" name="Straight Connector 87">
            <a:extLst>
              <a:ext uri="{FF2B5EF4-FFF2-40B4-BE49-F238E27FC236}">
                <a16:creationId xmlns:a16="http://schemas.microsoft.com/office/drawing/2014/main" id="{D89A6314-E15B-3028-771A-959C951022E5}"/>
              </a:ext>
            </a:extLst>
          </p:cNvPr>
          <p:cNvCxnSpPr>
            <a:cxnSpLocks/>
            <a:stCxn id="77" idx="3"/>
            <a:endCxn id="75" idx="6"/>
          </p:cNvCxnSpPr>
          <p:nvPr/>
        </p:nvCxnSpPr>
        <p:spPr>
          <a:xfrm flipH="1">
            <a:off x="4044561" y="3251625"/>
            <a:ext cx="1144191" cy="45195"/>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ABB69168-CD05-DD1E-C7BB-F20972F4E6AE}"/>
              </a:ext>
            </a:extLst>
          </p:cNvPr>
          <p:cNvCxnSpPr>
            <a:cxnSpLocks/>
            <a:stCxn id="73" idx="6"/>
            <a:endCxn id="74" idx="1"/>
          </p:cNvCxnSpPr>
          <p:nvPr/>
        </p:nvCxnSpPr>
        <p:spPr>
          <a:xfrm flipV="1">
            <a:off x="3935090" y="1966058"/>
            <a:ext cx="945052" cy="121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D3B1E7F1-3FB1-6828-E223-41B920E1EDDB}"/>
              </a:ext>
            </a:extLst>
          </p:cNvPr>
          <p:cNvCxnSpPr>
            <a:cxnSpLocks/>
          </p:cNvCxnSpPr>
          <p:nvPr/>
        </p:nvCxnSpPr>
        <p:spPr>
          <a:xfrm>
            <a:off x="3889895" y="2075168"/>
            <a:ext cx="337718" cy="399000"/>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1" name="Straight Connector 90">
            <a:extLst>
              <a:ext uri="{FF2B5EF4-FFF2-40B4-BE49-F238E27FC236}">
                <a16:creationId xmlns:a16="http://schemas.microsoft.com/office/drawing/2014/main" id="{E83DBC39-EF3D-2C4A-31CD-8AF589A31364}"/>
              </a:ext>
            </a:extLst>
          </p:cNvPr>
          <p:cNvCxnSpPr>
            <a:cxnSpLocks/>
          </p:cNvCxnSpPr>
          <p:nvPr/>
        </p:nvCxnSpPr>
        <p:spPr>
          <a:xfrm flipH="1">
            <a:off x="4445833" y="2183067"/>
            <a:ext cx="434309" cy="2911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2" name="Straight Connector 91">
            <a:extLst>
              <a:ext uri="{FF2B5EF4-FFF2-40B4-BE49-F238E27FC236}">
                <a16:creationId xmlns:a16="http://schemas.microsoft.com/office/drawing/2014/main" id="{FD42BDCD-4645-4C4C-DD8C-DD3644C03A08}"/>
              </a:ext>
            </a:extLst>
          </p:cNvPr>
          <p:cNvCxnSpPr>
            <a:cxnSpLocks/>
          </p:cNvCxnSpPr>
          <p:nvPr/>
        </p:nvCxnSpPr>
        <p:spPr>
          <a:xfrm flipH="1" flipV="1">
            <a:off x="4445833" y="2692388"/>
            <a:ext cx="697724" cy="44891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93" name="Straight Connector 92">
            <a:extLst>
              <a:ext uri="{FF2B5EF4-FFF2-40B4-BE49-F238E27FC236}">
                <a16:creationId xmlns:a16="http://schemas.microsoft.com/office/drawing/2014/main" id="{AB32C055-D732-8DD4-EDAB-A2D9D51395DD}"/>
              </a:ext>
            </a:extLst>
          </p:cNvPr>
          <p:cNvCxnSpPr>
            <a:cxnSpLocks/>
          </p:cNvCxnSpPr>
          <p:nvPr/>
        </p:nvCxnSpPr>
        <p:spPr>
          <a:xfrm flipH="1">
            <a:off x="4044561" y="3250414"/>
            <a:ext cx="1144191" cy="45195"/>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95" name="TextBox 94">
            <a:extLst>
              <a:ext uri="{FF2B5EF4-FFF2-40B4-BE49-F238E27FC236}">
                <a16:creationId xmlns:a16="http://schemas.microsoft.com/office/drawing/2014/main" id="{C9716432-021A-6520-B266-E80CD2E127DB}"/>
              </a:ext>
            </a:extLst>
          </p:cNvPr>
          <p:cNvSpPr txBox="1"/>
          <p:nvPr/>
        </p:nvSpPr>
        <p:spPr>
          <a:xfrm>
            <a:off x="3266664" y="3451523"/>
            <a:ext cx="2358338" cy="954107"/>
          </a:xfrm>
          <a:prstGeom prst="rect">
            <a:avLst/>
          </a:prstGeom>
          <a:noFill/>
        </p:spPr>
        <p:txBody>
          <a:bodyPr wrap="none" rtlCol="0">
            <a:spAutoFit/>
          </a:bodyPr>
          <a:lstStyle/>
          <a:p>
            <a:r>
              <a:rPr lang="en-US" b="1" u="sng" dirty="0">
                <a:latin typeface="Cambria" panose="02040503050406030204" pitchFamily="18" charset="0"/>
                <a:ea typeface="Cambria" panose="02040503050406030204" pitchFamily="18" charset="0"/>
              </a:rPr>
              <a:t>Agent x Agent (concept)</a:t>
            </a: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tf-idf</a:t>
            </a:r>
            <a:r>
              <a:rPr lang="en-US" dirty="0">
                <a:latin typeface="Cambria" panose="02040503050406030204" pitchFamily="18" charset="0"/>
                <a:ea typeface="Cambria" panose="02040503050406030204" pitchFamily="18" charset="0"/>
              </a:rPr>
              <a:t>) </a:t>
            </a:r>
            <a:r>
              <a:rPr lang="en-US" b="0" i="0" dirty="0">
                <a:solidFill>
                  <a:srgbClr val="040C28"/>
                </a:solidFill>
                <a:effectLst/>
                <a:latin typeface="Cambria" panose="02040503050406030204" pitchFamily="18" charset="0"/>
                <a:ea typeface="Cambria" panose="02040503050406030204" pitchFamily="18" charset="0"/>
              </a:rPr>
              <a:t>∪</a:t>
            </a:r>
          </a:p>
          <a:p>
            <a:r>
              <a:rPr lang="en-US" dirty="0">
                <a:latin typeface="Cambria" panose="02040503050406030204" pitchFamily="18" charset="0"/>
                <a:ea typeface="Cambria" panose="02040503050406030204" pitchFamily="18" charset="0"/>
              </a:rPr>
              <a:t>Agent x Agent (hashtags) </a:t>
            </a:r>
            <a:r>
              <a:rPr lang="en-US" b="0" i="0" dirty="0">
                <a:solidFill>
                  <a:srgbClr val="040C28"/>
                </a:solidFill>
                <a:effectLst/>
                <a:latin typeface="Cambria" panose="02040503050406030204" pitchFamily="18" charset="0"/>
                <a:ea typeface="Cambria" panose="02040503050406030204" pitchFamily="18" charset="0"/>
              </a:rPr>
              <a:t>∪</a:t>
            </a:r>
            <a:endParaRPr lang="en-US" dirty="0">
              <a:latin typeface="Cambria" panose="02040503050406030204" pitchFamily="18" charset="0"/>
              <a:ea typeface="Cambria" panose="02040503050406030204" pitchFamily="18" charset="0"/>
            </a:endParaRPr>
          </a:p>
          <a:p>
            <a:r>
              <a:rPr lang="en-US" dirty="0">
                <a:latin typeface="Cambria" panose="02040503050406030204" pitchFamily="18" charset="0"/>
                <a:ea typeface="Cambria" panose="02040503050406030204" pitchFamily="18" charset="0"/>
              </a:rPr>
              <a:t>Agent x Agent (</a:t>
            </a:r>
            <a:r>
              <a:rPr lang="en-US" dirty="0" err="1">
                <a:latin typeface="Cambria" panose="02040503050406030204" pitchFamily="18" charset="0"/>
                <a:ea typeface="Cambria" panose="02040503050406030204" pitchFamily="18" charset="0"/>
              </a:rPr>
              <a:t>urls</a:t>
            </a:r>
            <a:r>
              <a:rPr lang="en-US" dirty="0">
                <a:latin typeface="Cambria" panose="02040503050406030204" pitchFamily="18" charset="0"/>
                <a:ea typeface="Cambria" panose="02040503050406030204" pitchFamily="18" charset="0"/>
              </a:rPr>
              <a:t>)</a:t>
            </a:r>
          </a:p>
        </p:txBody>
      </p:sp>
      <p:sp>
        <p:nvSpPr>
          <p:cNvPr id="80" name="Oval 79">
            <a:extLst>
              <a:ext uri="{FF2B5EF4-FFF2-40B4-BE49-F238E27FC236}">
                <a16:creationId xmlns:a16="http://schemas.microsoft.com/office/drawing/2014/main" id="{94842718-D4F1-E96E-F9E4-7B455984DFDC}"/>
              </a:ext>
            </a:extLst>
          </p:cNvPr>
          <p:cNvSpPr/>
          <p:nvPr/>
        </p:nvSpPr>
        <p:spPr>
          <a:xfrm>
            <a:off x="6243072" y="1763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81" name="Oval 80">
            <a:extLst>
              <a:ext uri="{FF2B5EF4-FFF2-40B4-BE49-F238E27FC236}">
                <a16:creationId xmlns:a16="http://schemas.microsoft.com/office/drawing/2014/main" id="{988A0226-117D-8EBD-3283-7BF9409818CA}"/>
              </a:ext>
            </a:extLst>
          </p:cNvPr>
          <p:cNvSpPr/>
          <p:nvPr/>
        </p:nvSpPr>
        <p:spPr>
          <a:xfrm>
            <a:off x="7451539" y="187151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82" name="Oval 81">
            <a:extLst>
              <a:ext uri="{FF2B5EF4-FFF2-40B4-BE49-F238E27FC236}">
                <a16:creationId xmlns:a16="http://schemas.microsoft.com/office/drawing/2014/main" id="{AE3E6022-9392-77B4-4A81-792C5D0FD9E0}"/>
              </a:ext>
            </a:extLst>
          </p:cNvPr>
          <p:cNvSpPr/>
          <p:nvPr/>
        </p:nvSpPr>
        <p:spPr>
          <a:xfrm>
            <a:off x="6352543" y="309316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83" name="Oval 82">
            <a:extLst>
              <a:ext uri="{FF2B5EF4-FFF2-40B4-BE49-F238E27FC236}">
                <a16:creationId xmlns:a16="http://schemas.microsoft.com/office/drawing/2014/main" id="{E5EF8859-1FE5-D3CD-DE63-B62FDE0AA634}"/>
              </a:ext>
            </a:extLst>
          </p:cNvPr>
          <p:cNvSpPr/>
          <p:nvPr/>
        </p:nvSpPr>
        <p:spPr>
          <a:xfrm>
            <a:off x="6799010" y="23808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84" name="Oval 83">
            <a:extLst>
              <a:ext uri="{FF2B5EF4-FFF2-40B4-BE49-F238E27FC236}">
                <a16:creationId xmlns:a16="http://schemas.microsoft.com/office/drawing/2014/main" id="{31971716-FEFF-C7DF-4F36-00DC5EA9AE2E}"/>
              </a:ext>
            </a:extLst>
          </p:cNvPr>
          <p:cNvSpPr/>
          <p:nvPr/>
        </p:nvSpPr>
        <p:spPr>
          <a:xfrm>
            <a:off x="7760149" y="29388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85" name="Straight Connector 84">
            <a:extLst>
              <a:ext uri="{FF2B5EF4-FFF2-40B4-BE49-F238E27FC236}">
                <a16:creationId xmlns:a16="http://schemas.microsoft.com/office/drawing/2014/main" id="{138595E5-A705-4908-7521-502B8BE39F07}"/>
              </a:ext>
            </a:extLst>
          </p:cNvPr>
          <p:cNvCxnSpPr>
            <a:cxnSpLocks/>
            <a:stCxn id="80" idx="5"/>
            <a:endCxn id="83" idx="1"/>
          </p:cNvCxnSpPr>
          <p:nvPr/>
        </p:nvCxnSpPr>
        <p:spPr>
          <a:xfrm>
            <a:off x="6506487" y="2027030"/>
            <a:ext cx="337718" cy="39900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31761606-86C1-4B7C-F124-EF91CCCA84F5}"/>
              </a:ext>
            </a:extLst>
          </p:cNvPr>
          <p:cNvCxnSpPr>
            <a:cxnSpLocks/>
            <a:stCxn id="81" idx="3"/>
            <a:endCxn id="83" idx="7"/>
          </p:cNvCxnSpPr>
          <p:nvPr/>
        </p:nvCxnSpPr>
        <p:spPr>
          <a:xfrm flipH="1">
            <a:off x="7062425" y="2134929"/>
            <a:ext cx="434309" cy="291101"/>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sp>
        <p:nvSpPr>
          <p:cNvPr id="96" name="TextBox 95">
            <a:extLst>
              <a:ext uri="{FF2B5EF4-FFF2-40B4-BE49-F238E27FC236}">
                <a16:creationId xmlns:a16="http://schemas.microsoft.com/office/drawing/2014/main" id="{B14EC8B7-402D-5914-BD17-03E138E26A2D}"/>
              </a:ext>
            </a:extLst>
          </p:cNvPr>
          <p:cNvSpPr txBox="1"/>
          <p:nvPr/>
        </p:nvSpPr>
        <p:spPr>
          <a:xfrm>
            <a:off x="5771357" y="3449960"/>
            <a:ext cx="2656496"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Agent x Agent (ties </a:t>
            </a:r>
            <a:r>
              <a:rPr lang="en-US" b="1" i="0" dirty="0">
                <a:solidFill>
                  <a:srgbClr val="1A1A1A"/>
                </a:solidFill>
                <a:effectLst/>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concept)</a:t>
            </a:r>
          </a:p>
        </p:txBody>
      </p:sp>
      <p:sp>
        <p:nvSpPr>
          <p:cNvPr id="97" name="TextBox 96">
            <a:extLst>
              <a:ext uri="{FF2B5EF4-FFF2-40B4-BE49-F238E27FC236}">
                <a16:creationId xmlns:a16="http://schemas.microsoft.com/office/drawing/2014/main" id="{07CFE2A2-1904-7958-973F-0475E737042B}"/>
              </a:ext>
            </a:extLst>
          </p:cNvPr>
          <p:cNvSpPr txBox="1"/>
          <p:nvPr/>
        </p:nvSpPr>
        <p:spPr>
          <a:xfrm>
            <a:off x="2806647" y="218524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98" name="TextBox 97">
            <a:extLst>
              <a:ext uri="{FF2B5EF4-FFF2-40B4-BE49-F238E27FC236}">
                <a16:creationId xmlns:a16="http://schemas.microsoft.com/office/drawing/2014/main" id="{75C78413-FAD5-737F-A5B5-7C752B799DAF}"/>
              </a:ext>
            </a:extLst>
          </p:cNvPr>
          <p:cNvSpPr txBox="1"/>
          <p:nvPr/>
        </p:nvSpPr>
        <p:spPr>
          <a:xfrm>
            <a:off x="5660038" y="2107397"/>
            <a:ext cx="599685" cy="769441"/>
          </a:xfrm>
          <a:prstGeom prst="rect">
            <a:avLst/>
          </a:prstGeom>
          <a:noFill/>
        </p:spPr>
        <p:txBody>
          <a:bodyPr wrap="square">
            <a:spAutoFit/>
          </a:bodyPr>
          <a:lstStyle/>
          <a:p>
            <a:r>
              <a:rPr lang="en-US" sz="4400" b="0" i="0" dirty="0">
                <a:solidFill>
                  <a:srgbClr val="1A1A1A"/>
                </a:solidFill>
                <a:effectLst/>
                <a:latin typeface="Cambria" panose="02040503050406030204" pitchFamily="18" charset="0"/>
                <a:ea typeface="Cambria" panose="02040503050406030204" pitchFamily="18" charset="0"/>
              </a:rPr>
              <a:t>=</a:t>
            </a:r>
            <a:endParaRPr lang="en-US" sz="4400" dirty="0">
              <a:latin typeface="Cambria" panose="02040503050406030204" pitchFamily="18" charset="0"/>
              <a:ea typeface="Cambria" panose="02040503050406030204" pitchFamily="18" charset="0"/>
            </a:endParaRPr>
          </a:p>
        </p:txBody>
      </p:sp>
      <p:sp>
        <p:nvSpPr>
          <p:cNvPr id="103" name="Oval 102">
            <a:extLst>
              <a:ext uri="{FF2B5EF4-FFF2-40B4-BE49-F238E27FC236}">
                <a16:creationId xmlns:a16="http://schemas.microsoft.com/office/drawing/2014/main" id="{3E5EE209-0106-386A-5135-F7BD87F492DD}"/>
              </a:ext>
            </a:extLst>
          </p:cNvPr>
          <p:cNvSpPr/>
          <p:nvPr/>
        </p:nvSpPr>
        <p:spPr>
          <a:xfrm>
            <a:off x="666944" y="469078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04" name="Oval 103">
            <a:extLst>
              <a:ext uri="{FF2B5EF4-FFF2-40B4-BE49-F238E27FC236}">
                <a16:creationId xmlns:a16="http://schemas.microsoft.com/office/drawing/2014/main" id="{DFE45D2A-78FF-C395-2C77-B8BE9B93E75D}"/>
              </a:ext>
            </a:extLst>
          </p:cNvPr>
          <p:cNvSpPr/>
          <p:nvPr/>
        </p:nvSpPr>
        <p:spPr>
          <a:xfrm>
            <a:off x="1875411" y="4798683"/>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05" name="Oval 104">
            <a:extLst>
              <a:ext uri="{FF2B5EF4-FFF2-40B4-BE49-F238E27FC236}">
                <a16:creationId xmlns:a16="http://schemas.microsoft.com/office/drawing/2014/main" id="{42D5CA02-4EC6-1966-3665-F6D35767DC7B}"/>
              </a:ext>
            </a:extLst>
          </p:cNvPr>
          <p:cNvSpPr/>
          <p:nvPr/>
        </p:nvSpPr>
        <p:spPr>
          <a:xfrm>
            <a:off x="776415" y="602033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06" name="Oval 105">
            <a:extLst>
              <a:ext uri="{FF2B5EF4-FFF2-40B4-BE49-F238E27FC236}">
                <a16:creationId xmlns:a16="http://schemas.microsoft.com/office/drawing/2014/main" id="{8AE5EFCE-6493-6C79-0F5E-88610B446FC5}"/>
              </a:ext>
            </a:extLst>
          </p:cNvPr>
          <p:cNvSpPr/>
          <p:nvPr/>
        </p:nvSpPr>
        <p:spPr>
          <a:xfrm>
            <a:off x="1222882" y="5308004"/>
            <a:ext cx="308610" cy="308610"/>
          </a:xfrm>
          <a:prstGeom prst="ellipse">
            <a:avLst/>
          </a:prstGeom>
          <a:effectLst>
            <a:glow rad="101600">
              <a:srgbClr val="C00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07" name="Oval 106">
            <a:extLst>
              <a:ext uri="{FF2B5EF4-FFF2-40B4-BE49-F238E27FC236}">
                <a16:creationId xmlns:a16="http://schemas.microsoft.com/office/drawing/2014/main" id="{F27E22D5-4A5A-4EA9-C9B9-6F9DB772AD8D}"/>
              </a:ext>
            </a:extLst>
          </p:cNvPr>
          <p:cNvSpPr/>
          <p:nvPr/>
        </p:nvSpPr>
        <p:spPr>
          <a:xfrm>
            <a:off x="2184021" y="586603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08" name="Straight Connector 107">
            <a:extLst>
              <a:ext uri="{FF2B5EF4-FFF2-40B4-BE49-F238E27FC236}">
                <a16:creationId xmlns:a16="http://schemas.microsoft.com/office/drawing/2014/main" id="{BC6B2C05-FE09-17D5-4CDB-2ED4E3119DDD}"/>
              </a:ext>
            </a:extLst>
          </p:cNvPr>
          <p:cNvCxnSpPr>
            <a:cxnSpLocks/>
            <a:stCxn id="103" idx="5"/>
            <a:endCxn id="106" idx="1"/>
          </p:cNvCxnSpPr>
          <p:nvPr/>
        </p:nvCxnSpPr>
        <p:spPr>
          <a:xfrm>
            <a:off x="930359" y="4954199"/>
            <a:ext cx="337718" cy="399000"/>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cxnSp>
        <p:nvCxnSpPr>
          <p:cNvPr id="109" name="Straight Connector 108">
            <a:extLst>
              <a:ext uri="{FF2B5EF4-FFF2-40B4-BE49-F238E27FC236}">
                <a16:creationId xmlns:a16="http://schemas.microsoft.com/office/drawing/2014/main" id="{18A221BE-A302-1B1C-F447-F3584E87B360}"/>
              </a:ext>
            </a:extLst>
          </p:cNvPr>
          <p:cNvCxnSpPr>
            <a:cxnSpLocks/>
            <a:stCxn id="104" idx="3"/>
            <a:endCxn id="106" idx="7"/>
          </p:cNvCxnSpPr>
          <p:nvPr/>
        </p:nvCxnSpPr>
        <p:spPr>
          <a:xfrm flipH="1">
            <a:off x="1486297" y="5062098"/>
            <a:ext cx="434309" cy="291101"/>
          </a:xfrm>
          <a:prstGeom prst="line">
            <a:avLst/>
          </a:prstGeom>
          <a:ln w="28575">
            <a:solidFill>
              <a:srgbClr val="7030A0"/>
            </a:solidFill>
          </a:ln>
          <a:effectLst>
            <a:glow rad="101600">
              <a:srgbClr val="C00000">
                <a:alpha val="60000"/>
              </a:srgbClr>
            </a:glow>
          </a:effectLst>
        </p:spPr>
        <p:style>
          <a:lnRef idx="1">
            <a:schemeClr val="dk1"/>
          </a:lnRef>
          <a:fillRef idx="0">
            <a:schemeClr val="dk1"/>
          </a:fillRef>
          <a:effectRef idx="0">
            <a:schemeClr val="dk1"/>
          </a:effectRef>
          <a:fontRef idx="minor">
            <a:schemeClr val="tx1"/>
          </a:fontRef>
        </p:style>
      </p:cxnSp>
      <p:sp>
        <p:nvSpPr>
          <p:cNvPr id="111" name="Oval 110">
            <a:extLst>
              <a:ext uri="{FF2B5EF4-FFF2-40B4-BE49-F238E27FC236}">
                <a16:creationId xmlns:a16="http://schemas.microsoft.com/office/drawing/2014/main" id="{59217BB9-85E0-492F-505E-4C45F12562D3}"/>
              </a:ext>
            </a:extLst>
          </p:cNvPr>
          <p:cNvSpPr/>
          <p:nvPr/>
        </p:nvSpPr>
        <p:spPr>
          <a:xfrm>
            <a:off x="3581285" y="469078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A</a:t>
            </a:r>
          </a:p>
        </p:txBody>
      </p:sp>
      <p:sp>
        <p:nvSpPr>
          <p:cNvPr id="112" name="Oval 111">
            <a:extLst>
              <a:ext uri="{FF2B5EF4-FFF2-40B4-BE49-F238E27FC236}">
                <a16:creationId xmlns:a16="http://schemas.microsoft.com/office/drawing/2014/main" id="{B5164737-9DC7-91D6-2125-6FEDEE0EFA0C}"/>
              </a:ext>
            </a:extLst>
          </p:cNvPr>
          <p:cNvSpPr/>
          <p:nvPr/>
        </p:nvSpPr>
        <p:spPr>
          <a:xfrm>
            <a:off x="4789752" y="479868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C</a:t>
            </a:r>
          </a:p>
        </p:txBody>
      </p:sp>
      <p:sp>
        <p:nvSpPr>
          <p:cNvPr id="113" name="Oval 112">
            <a:extLst>
              <a:ext uri="{FF2B5EF4-FFF2-40B4-BE49-F238E27FC236}">
                <a16:creationId xmlns:a16="http://schemas.microsoft.com/office/drawing/2014/main" id="{7045C83B-3D2D-172D-AC34-2DD9FAC6ECA0}"/>
              </a:ext>
            </a:extLst>
          </p:cNvPr>
          <p:cNvSpPr/>
          <p:nvPr/>
        </p:nvSpPr>
        <p:spPr>
          <a:xfrm>
            <a:off x="3690756" y="6020335"/>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E</a:t>
            </a:r>
          </a:p>
        </p:txBody>
      </p:sp>
      <p:sp>
        <p:nvSpPr>
          <p:cNvPr id="114" name="Oval 113">
            <a:extLst>
              <a:ext uri="{FF2B5EF4-FFF2-40B4-BE49-F238E27FC236}">
                <a16:creationId xmlns:a16="http://schemas.microsoft.com/office/drawing/2014/main" id="{0D35D8DA-F37F-E2BE-48DD-5BE7FF5C69B5}"/>
              </a:ext>
            </a:extLst>
          </p:cNvPr>
          <p:cNvSpPr/>
          <p:nvPr/>
        </p:nvSpPr>
        <p:spPr>
          <a:xfrm>
            <a:off x="4137223" y="5308004"/>
            <a:ext cx="308610" cy="308610"/>
          </a:xfrm>
          <a:prstGeom prst="ellipse">
            <a:avLst/>
          </a:prstGeom>
          <a:effectLst>
            <a:glow rad="101600">
              <a:srgbClr val="FFC000">
                <a:alpha val="60000"/>
              </a:srgb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B</a:t>
            </a:r>
          </a:p>
        </p:txBody>
      </p:sp>
      <p:sp>
        <p:nvSpPr>
          <p:cNvPr id="115" name="Oval 114">
            <a:extLst>
              <a:ext uri="{FF2B5EF4-FFF2-40B4-BE49-F238E27FC236}">
                <a16:creationId xmlns:a16="http://schemas.microsoft.com/office/drawing/2014/main" id="{739DCBDC-97BC-DCD4-1468-930AA76C2DEA}"/>
              </a:ext>
            </a:extLst>
          </p:cNvPr>
          <p:cNvSpPr/>
          <p:nvPr/>
        </p:nvSpPr>
        <p:spPr>
          <a:xfrm>
            <a:off x="5098362" y="5866030"/>
            <a:ext cx="308610" cy="308610"/>
          </a:xfrm>
          <a:prstGeom prst="ellipse">
            <a:avLst/>
          </a:prstGeom>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mbria" panose="02040503050406030204" pitchFamily="18" charset="0"/>
                <a:ea typeface="Cambria" panose="02040503050406030204" pitchFamily="18" charset="0"/>
              </a:rPr>
              <a:t>D</a:t>
            </a:r>
          </a:p>
        </p:txBody>
      </p:sp>
      <p:cxnSp>
        <p:nvCxnSpPr>
          <p:cNvPr id="116" name="Straight Connector 115">
            <a:extLst>
              <a:ext uri="{FF2B5EF4-FFF2-40B4-BE49-F238E27FC236}">
                <a16:creationId xmlns:a16="http://schemas.microsoft.com/office/drawing/2014/main" id="{7CCAD75A-040F-06B7-9C77-60F2BE6DBE1C}"/>
              </a:ext>
            </a:extLst>
          </p:cNvPr>
          <p:cNvCxnSpPr>
            <a:cxnSpLocks/>
            <a:stCxn id="111" idx="5"/>
            <a:endCxn id="114" idx="1"/>
          </p:cNvCxnSpPr>
          <p:nvPr/>
        </p:nvCxnSpPr>
        <p:spPr>
          <a:xfrm>
            <a:off x="3844700" y="4954199"/>
            <a:ext cx="337718" cy="399000"/>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cxnSp>
        <p:nvCxnSpPr>
          <p:cNvPr id="120" name="Straight Connector 119">
            <a:extLst>
              <a:ext uri="{FF2B5EF4-FFF2-40B4-BE49-F238E27FC236}">
                <a16:creationId xmlns:a16="http://schemas.microsoft.com/office/drawing/2014/main" id="{8D14FD9E-4149-020B-018F-6D736E992B1F}"/>
              </a:ext>
            </a:extLst>
          </p:cNvPr>
          <p:cNvCxnSpPr>
            <a:cxnSpLocks/>
            <a:stCxn id="114" idx="3"/>
            <a:endCxn id="113" idx="7"/>
          </p:cNvCxnSpPr>
          <p:nvPr/>
        </p:nvCxnSpPr>
        <p:spPr>
          <a:xfrm flipH="1">
            <a:off x="3954171" y="5571419"/>
            <a:ext cx="228247" cy="494111"/>
          </a:xfrm>
          <a:prstGeom prst="line">
            <a:avLst/>
          </a:prstGeom>
          <a:ln w="28575">
            <a:solidFill>
              <a:srgbClr val="7030A0"/>
            </a:solidFill>
          </a:ln>
          <a:effectLst>
            <a:glow rad="101600">
              <a:srgbClr val="FFC000">
                <a:alpha val="60000"/>
              </a:srgbClr>
            </a:glow>
          </a:effectLst>
        </p:spPr>
        <p:style>
          <a:lnRef idx="1">
            <a:schemeClr val="dk1"/>
          </a:lnRef>
          <a:fillRef idx="0">
            <a:schemeClr val="dk1"/>
          </a:fillRef>
          <a:effectRef idx="0">
            <a:schemeClr val="dk1"/>
          </a:effectRef>
          <a:fontRef idx="minor">
            <a:schemeClr val="tx1"/>
          </a:fontRef>
        </p:style>
      </p:cxnSp>
      <p:pic>
        <p:nvPicPr>
          <p:cNvPr id="132" name="Picture 131">
            <a:extLst>
              <a:ext uri="{FF2B5EF4-FFF2-40B4-BE49-F238E27FC236}">
                <a16:creationId xmlns:a16="http://schemas.microsoft.com/office/drawing/2014/main" id="{941568C1-0FB3-8FF8-44D2-B51BF6A42634}"/>
              </a:ext>
            </a:extLst>
          </p:cNvPr>
          <p:cNvPicPr>
            <a:picLocks noChangeAspect="1"/>
          </p:cNvPicPr>
          <p:nvPr/>
        </p:nvPicPr>
        <p:blipFill>
          <a:blip r:embed="rId6"/>
          <a:stretch>
            <a:fillRect/>
          </a:stretch>
        </p:blipFill>
        <p:spPr>
          <a:xfrm>
            <a:off x="6334380" y="5062203"/>
            <a:ext cx="1298989" cy="859957"/>
          </a:xfrm>
          <a:prstGeom prst="rect">
            <a:avLst/>
          </a:prstGeom>
        </p:spPr>
      </p:pic>
      <p:sp>
        <p:nvSpPr>
          <p:cNvPr id="134" name="TextBox 133">
            <a:extLst>
              <a:ext uri="{FF2B5EF4-FFF2-40B4-BE49-F238E27FC236}">
                <a16:creationId xmlns:a16="http://schemas.microsoft.com/office/drawing/2014/main" id="{415B950E-A0E3-0595-BF05-7053503263B2}"/>
              </a:ext>
            </a:extLst>
          </p:cNvPr>
          <p:cNvSpPr txBox="1"/>
          <p:nvPr/>
        </p:nvSpPr>
        <p:spPr>
          <a:xfrm>
            <a:off x="745807" y="6454471"/>
            <a:ext cx="1438214"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a:t>
            </a:r>
          </a:p>
        </p:txBody>
      </p:sp>
      <p:sp>
        <p:nvSpPr>
          <p:cNvPr id="135" name="TextBox 134">
            <a:extLst>
              <a:ext uri="{FF2B5EF4-FFF2-40B4-BE49-F238E27FC236}">
                <a16:creationId xmlns:a16="http://schemas.microsoft.com/office/drawing/2014/main" id="{04733C29-BF95-4B3A-FED3-52AD996DE582}"/>
              </a:ext>
            </a:extLst>
          </p:cNvPr>
          <p:cNvSpPr txBox="1"/>
          <p:nvPr/>
        </p:nvSpPr>
        <p:spPr>
          <a:xfrm>
            <a:off x="3690756" y="6484461"/>
            <a:ext cx="1609736" cy="307777"/>
          </a:xfrm>
          <a:prstGeom prst="rect">
            <a:avLst/>
          </a:prstGeom>
          <a:noFill/>
        </p:spPr>
        <p:txBody>
          <a:bodyPr wrap="none" rtlCol="0">
            <a:spAutoFit/>
          </a:bodyPr>
          <a:lstStyle/>
          <a:p>
            <a:r>
              <a:rPr lang="en-US" dirty="0">
                <a:latin typeface="Cambria" panose="02040503050406030204" pitchFamily="18" charset="0"/>
                <a:ea typeface="Cambria" panose="02040503050406030204" pitchFamily="18" charset="0"/>
              </a:rPr>
              <a:t>Cluster at time t+1</a:t>
            </a:r>
          </a:p>
        </p:txBody>
      </p:sp>
      <p:sp>
        <p:nvSpPr>
          <p:cNvPr id="136" name="TextBox 135">
            <a:extLst>
              <a:ext uri="{FF2B5EF4-FFF2-40B4-BE49-F238E27FC236}">
                <a16:creationId xmlns:a16="http://schemas.microsoft.com/office/drawing/2014/main" id="{2CA3D928-D478-C57D-E204-9C56D784B175}"/>
              </a:ext>
            </a:extLst>
          </p:cNvPr>
          <p:cNvSpPr txBox="1"/>
          <p:nvPr/>
        </p:nvSpPr>
        <p:spPr>
          <a:xfrm>
            <a:off x="6953315" y="6413698"/>
            <a:ext cx="1143262" cy="307777"/>
          </a:xfrm>
          <a:prstGeom prst="rect">
            <a:avLst/>
          </a:prstGeom>
          <a:noFill/>
        </p:spPr>
        <p:txBody>
          <a:bodyPr wrap="none" rtlCol="0">
            <a:spAutoFit/>
          </a:bodyPr>
          <a:lstStyle/>
          <a:p>
            <a:r>
              <a:rPr lang="en-US" b="1" dirty="0">
                <a:latin typeface="Cambria" panose="02040503050406030204" pitchFamily="18" charset="0"/>
                <a:ea typeface="Cambria" panose="02040503050406030204" pitchFamily="18" charset="0"/>
              </a:rPr>
              <a:t>Community</a:t>
            </a:r>
          </a:p>
        </p:txBody>
      </p:sp>
      <p:pic>
        <p:nvPicPr>
          <p:cNvPr id="138" name="Picture 137">
            <a:extLst>
              <a:ext uri="{FF2B5EF4-FFF2-40B4-BE49-F238E27FC236}">
                <a16:creationId xmlns:a16="http://schemas.microsoft.com/office/drawing/2014/main" id="{E0499406-6F9E-E1C3-3EA5-7DF830AF3B8F}"/>
              </a:ext>
            </a:extLst>
          </p:cNvPr>
          <p:cNvPicPr>
            <a:picLocks noChangeAspect="1"/>
          </p:cNvPicPr>
          <p:nvPr/>
        </p:nvPicPr>
        <p:blipFill>
          <a:blip r:embed="rId7"/>
          <a:stretch>
            <a:fillRect/>
          </a:stretch>
        </p:blipFill>
        <p:spPr>
          <a:xfrm>
            <a:off x="9184759" y="2175679"/>
            <a:ext cx="2554897" cy="694265"/>
          </a:xfrm>
          <a:prstGeom prst="rect">
            <a:avLst/>
          </a:prstGeom>
        </p:spPr>
      </p:pic>
      <p:pic>
        <p:nvPicPr>
          <p:cNvPr id="140" name="Picture 139">
            <a:extLst>
              <a:ext uri="{FF2B5EF4-FFF2-40B4-BE49-F238E27FC236}">
                <a16:creationId xmlns:a16="http://schemas.microsoft.com/office/drawing/2014/main" id="{7BDE00D6-77F6-6775-DEC1-AC8B2C50F2D4}"/>
              </a:ext>
            </a:extLst>
          </p:cNvPr>
          <p:cNvPicPr>
            <a:picLocks noChangeAspect="1"/>
          </p:cNvPicPr>
          <p:nvPr/>
        </p:nvPicPr>
        <p:blipFill>
          <a:blip r:embed="rId8"/>
          <a:stretch>
            <a:fillRect/>
          </a:stretch>
        </p:blipFill>
        <p:spPr>
          <a:xfrm>
            <a:off x="9123064" y="2612832"/>
            <a:ext cx="2744663" cy="712779"/>
          </a:xfrm>
          <a:prstGeom prst="rect">
            <a:avLst/>
          </a:prstGeom>
        </p:spPr>
      </p:pic>
      <p:pic>
        <p:nvPicPr>
          <p:cNvPr id="141" name="Picture 140">
            <a:extLst>
              <a:ext uri="{FF2B5EF4-FFF2-40B4-BE49-F238E27FC236}">
                <a16:creationId xmlns:a16="http://schemas.microsoft.com/office/drawing/2014/main" id="{BE04BADA-37A6-94A5-D23B-DAD729D4B88B}"/>
              </a:ext>
            </a:extLst>
          </p:cNvPr>
          <p:cNvPicPr>
            <a:picLocks noChangeAspect="1"/>
          </p:cNvPicPr>
          <p:nvPr/>
        </p:nvPicPr>
        <p:blipFill>
          <a:blip r:embed="rId9"/>
          <a:stretch>
            <a:fillRect/>
          </a:stretch>
        </p:blipFill>
        <p:spPr>
          <a:xfrm>
            <a:off x="7664938" y="4659692"/>
            <a:ext cx="851064" cy="1451538"/>
          </a:xfrm>
          <a:prstGeom prst="rect">
            <a:avLst/>
          </a:prstGeom>
        </p:spPr>
      </p:pic>
    </p:spTree>
    <p:extLst>
      <p:ext uri="{BB962C8B-B14F-4D97-AF65-F5344CB8AC3E}">
        <p14:creationId xmlns:p14="http://schemas.microsoft.com/office/powerpoint/2010/main" val="32373506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224E1B00-1D7F-4284-4E87-B0139DAD2C51}"/>
              </a:ext>
            </a:extLst>
          </p:cNvPr>
          <p:cNvGrpSpPr/>
          <p:nvPr/>
        </p:nvGrpSpPr>
        <p:grpSpPr>
          <a:xfrm flipH="1">
            <a:off x="6268921" y="3934172"/>
            <a:ext cx="3831143" cy="2132220"/>
            <a:chOff x="5657856" y="3925380"/>
            <a:chExt cx="3831143" cy="2132220"/>
          </a:xfrm>
        </p:grpSpPr>
        <p:sp>
          <p:nvSpPr>
            <p:cNvPr id="23" name="Oval 22">
              <a:extLst>
                <a:ext uri="{FF2B5EF4-FFF2-40B4-BE49-F238E27FC236}">
                  <a16:creationId xmlns:a16="http://schemas.microsoft.com/office/drawing/2014/main" id="{C0A81A78-A8A9-BE83-F82D-C144597BAB10}"/>
                </a:ext>
              </a:extLst>
            </p:cNvPr>
            <p:cNvSpPr/>
            <p:nvPr/>
          </p:nvSpPr>
          <p:spPr>
            <a:xfrm>
              <a:off x="8961203" y="5115343"/>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1" name="Oval 30">
              <a:extLst>
                <a:ext uri="{FF2B5EF4-FFF2-40B4-BE49-F238E27FC236}">
                  <a16:creationId xmlns:a16="http://schemas.microsoft.com/office/drawing/2014/main" id="{7CBFBA1D-CC75-D855-0E31-0E0092207C77}"/>
                </a:ext>
              </a:extLst>
            </p:cNvPr>
            <p:cNvSpPr/>
            <p:nvPr/>
          </p:nvSpPr>
          <p:spPr>
            <a:xfrm>
              <a:off x="5912866" y="444530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2" name="Oval 31">
              <a:extLst>
                <a:ext uri="{FF2B5EF4-FFF2-40B4-BE49-F238E27FC236}">
                  <a16:creationId xmlns:a16="http://schemas.microsoft.com/office/drawing/2014/main" id="{9AB4A6F0-3FFD-29E7-201F-7C2252B93907}"/>
                </a:ext>
              </a:extLst>
            </p:cNvPr>
            <p:cNvSpPr/>
            <p:nvPr/>
          </p:nvSpPr>
          <p:spPr>
            <a:xfrm>
              <a:off x="6587236" y="432719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5" name="Oval 34">
              <a:extLst>
                <a:ext uri="{FF2B5EF4-FFF2-40B4-BE49-F238E27FC236}">
                  <a16:creationId xmlns:a16="http://schemas.microsoft.com/office/drawing/2014/main" id="{DBD400B9-D773-B4E1-1CDE-FD7353820E1D}"/>
                </a:ext>
              </a:extLst>
            </p:cNvPr>
            <p:cNvSpPr/>
            <p:nvPr/>
          </p:nvSpPr>
          <p:spPr>
            <a:xfrm>
              <a:off x="6335776" y="507014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6" name="Rectangle 35">
              <a:extLst>
                <a:ext uri="{FF2B5EF4-FFF2-40B4-BE49-F238E27FC236}">
                  <a16:creationId xmlns:a16="http://schemas.microsoft.com/office/drawing/2014/main" id="{84B38795-CF32-1CD5-9138-3BE969117181}"/>
                </a:ext>
              </a:extLst>
            </p:cNvPr>
            <p:cNvSpPr/>
            <p:nvPr/>
          </p:nvSpPr>
          <p:spPr>
            <a:xfrm>
              <a:off x="5657856"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B15269A-8ECB-1731-1BE3-54086A28FE14}"/>
                </a:ext>
              </a:extLst>
            </p:cNvPr>
            <p:cNvCxnSpPr>
              <a:cxnSpLocks/>
            </p:cNvCxnSpPr>
            <p:nvPr/>
          </p:nvCxnSpPr>
          <p:spPr>
            <a:xfrm>
              <a:off x="7399887"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BDF109-C7C6-5045-1ED0-AFBE44A0CAA5}"/>
                </a:ext>
              </a:extLst>
            </p:cNvPr>
            <p:cNvCxnSpPr>
              <a:cxnSpLocks/>
              <a:stCxn id="35" idx="0"/>
              <a:endCxn id="32" idx="3"/>
            </p:cNvCxnSpPr>
            <p:nvPr/>
          </p:nvCxnSpPr>
          <p:spPr>
            <a:xfrm flipV="1">
              <a:off x="6490081" y="4590613"/>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0176D7-CCB3-15A7-0123-D901518B92BA}"/>
                </a:ext>
              </a:extLst>
            </p:cNvPr>
            <p:cNvCxnSpPr>
              <a:cxnSpLocks/>
              <a:stCxn id="35" idx="1"/>
              <a:endCxn id="31" idx="5"/>
            </p:cNvCxnSpPr>
            <p:nvPr/>
          </p:nvCxnSpPr>
          <p:spPr>
            <a:xfrm flipH="1" flipV="1">
              <a:off x="6176281" y="4708723"/>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F8D3C5D2-CF5C-BFBE-0A47-8BF6F8B56D60}"/>
                </a:ext>
              </a:extLst>
            </p:cNvPr>
            <p:cNvSpPr/>
            <p:nvPr/>
          </p:nvSpPr>
          <p:spPr>
            <a:xfrm>
              <a:off x="7888686" y="43990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4" name="Oval 43">
              <a:extLst>
                <a:ext uri="{FF2B5EF4-FFF2-40B4-BE49-F238E27FC236}">
                  <a16:creationId xmlns:a16="http://schemas.microsoft.com/office/drawing/2014/main" id="{B2F70C4C-01F9-FE8D-EB9A-8700D7302663}"/>
                </a:ext>
              </a:extLst>
            </p:cNvPr>
            <p:cNvSpPr/>
            <p:nvPr/>
          </p:nvSpPr>
          <p:spPr>
            <a:xfrm>
              <a:off x="8563056" y="428095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a:extLst>
                <a:ext uri="{FF2B5EF4-FFF2-40B4-BE49-F238E27FC236}">
                  <a16:creationId xmlns:a16="http://schemas.microsoft.com/office/drawing/2014/main" id="{09426383-B163-889D-91FD-FDC067569A25}"/>
                </a:ext>
              </a:extLst>
            </p:cNvPr>
            <p:cNvSpPr/>
            <p:nvPr/>
          </p:nvSpPr>
          <p:spPr>
            <a:xfrm>
              <a:off x="8311596" y="502390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6" name="Straight Connector 45">
              <a:extLst>
                <a:ext uri="{FF2B5EF4-FFF2-40B4-BE49-F238E27FC236}">
                  <a16:creationId xmlns:a16="http://schemas.microsoft.com/office/drawing/2014/main" id="{AFB175D5-0870-812E-78EF-0BDDEAB38B42}"/>
                </a:ext>
              </a:extLst>
            </p:cNvPr>
            <p:cNvCxnSpPr>
              <a:cxnSpLocks/>
              <a:stCxn id="45" idx="0"/>
              <a:endCxn id="44" idx="3"/>
            </p:cNvCxnSpPr>
            <p:nvPr/>
          </p:nvCxnSpPr>
          <p:spPr>
            <a:xfrm flipV="1">
              <a:off x="8465901" y="4544368"/>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436948-DA4B-0697-F8B9-E91D360A4A2C}"/>
                </a:ext>
              </a:extLst>
            </p:cNvPr>
            <p:cNvCxnSpPr>
              <a:cxnSpLocks/>
              <a:stCxn id="45" idx="1"/>
              <a:endCxn id="43" idx="5"/>
            </p:cNvCxnSpPr>
            <p:nvPr/>
          </p:nvCxnSpPr>
          <p:spPr>
            <a:xfrm flipH="1" flipV="1">
              <a:off x="8152101" y="4662478"/>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7E33B97-F6B2-6B57-9C1F-A5795C437D35}"/>
                </a:ext>
              </a:extLst>
            </p:cNvPr>
            <p:cNvCxnSpPr>
              <a:cxnSpLocks/>
              <a:stCxn id="43" idx="7"/>
              <a:endCxn id="44" idx="2"/>
            </p:cNvCxnSpPr>
            <p:nvPr/>
          </p:nvCxnSpPr>
          <p:spPr>
            <a:xfrm flipV="1">
              <a:off x="8152101" y="4435258"/>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1A685CE-3860-3AD6-A187-C42C4E3FCBDF}"/>
                </a:ext>
              </a:extLst>
            </p:cNvPr>
            <p:cNvCxnSpPr>
              <a:cxnSpLocks/>
              <a:stCxn id="44" idx="4"/>
              <a:endCxn id="23" idx="1"/>
            </p:cNvCxnSpPr>
            <p:nvPr/>
          </p:nvCxnSpPr>
          <p:spPr>
            <a:xfrm>
              <a:off x="8717361" y="4589563"/>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42C461-51DE-F3D9-E6D5-5BE93B752514}"/>
                </a:ext>
              </a:extLst>
            </p:cNvPr>
            <p:cNvCxnSpPr>
              <a:cxnSpLocks/>
              <a:stCxn id="43" idx="6"/>
              <a:endCxn id="23" idx="2"/>
            </p:cNvCxnSpPr>
            <p:nvPr/>
          </p:nvCxnSpPr>
          <p:spPr>
            <a:xfrm>
              <a:off x="8197296" y="4553368"/>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7B9D6C2-EECA-BC49-9654-7A74156C09FB}"/>
                </a:ext>
              </a:extLst>
            </p:cNvPr>
            <p:cNvCxnSpPr>
              <a:cxnSpLocks/>
              <a:stCxn id="45" idx="5"/>
              <a:endCxn id="23" idx="3"/>
            </p:cNvCxnSpPr>
            <p:nvPr/>
          </p:nvCxnSpPr>
          <p:spPr>
            <a:xfrm>
              <a:off x="8575011" y="5287318"/>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43</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546595" y="1776930"/>
          <a:ext cx="10985246" cy="1971137"/>
        </p:xfrm>
        <a:graphic>
          <a:graphicData uri="http://schemas.openxmlformats.org/drawingml/2006/table">
            <a:tbl>
              <a:tblPr firstRow="1" bandRow="1">
                <a:tableStyleId>{5C22544A-7EE6-4342-B048-85BDC9FD1C3A}</a:tableStyleId>
              </a:tblPr>
              <a:tblGrid>
                <a:gridCol w="1815512">
                  <a:extLst>
                    <a:ext uri="{9D8B030D-6E8A-4147-A177-3AD203B41FA5}">
                      <a16:colId xmlns:a16="http://schemas.microsoft.com/office/drawing/2014/main" val="930075286"/>
                    </a:ext>
                  </a:extLst>
                </a:gridCol>
                <a:gridCol w="4279226">
                  <a:extLst>
                    <a:ext uri="{9D8B030D-6E8A-4147-A177-3AD203B41FA5}">
                      <a16:colId xmlns:a16="http://schemas.microsoft.com/office/drawing/2014/main" val="2089357008"/>
                    </a:ext>
                  </a:extLst>
                </a:gridCol>
                <a:gridCol w="489050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Boost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Decrease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373207962"/>
                  </a:ext>
                </a:extLst>
              </a:tr>
              <a:tr h="66049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3709109619"/>
                  </a:ext>
                </a:extLst>
              </a:tr>
            </a:tbl>
          </a:graphicData>
        </a:graphic>
      </p:graphicFrame>
      <p:sp>
        <p:nvSpPr>
          <p:cNvPr id="9" name="Oval 8">
            <a:extLst>
              <a:ext uri="{FF2B5EF4-FFF2-40B4-BE49-F238E27FC236}">
                <a16:creationId xmlns:a16="http://schemas.microsoft.com/office/drawing/2014/main" id="{6724ECD6-BCBF-903D-55F8-6BD0FB1B5A67}"/>
              </a:ext>
            </a:extLst>
          </p:cNvPr>
          <p:cNvSpPr/>
          <p:nvPr/>
        </p:nvSpPr>
        <p:spPr>
          <a:xfrm>
            <a:off x="4386583" y="5124135"/>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0" name="Oval 9">
            <a:extLst>
              <a:ext uri="{FF2B5EF4-FFF2-40B4-BE49-F238E27FC236}">
                <a16:creationId xmlns:a16="http://schemas.microsoft.com/office/drawing/2014/main" id="{B700716A-A4CC-8664-B4A6-F6C0A30D8385}"/>
              </a:ext>
            </a:extLst>
          </p:cNvPr>
          <p:cNvSpPr/>
          <p:nvPr/>
        </p:nvSpPr>
        <p:spPr>
          <a:xfrm>
            <a:off x="1338246" y="44541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EEBA7FAC-98AA-B0C6-D9D2-9A694FD45AEF}"/>
              </a:ext>
            </a:extLst>
          </p:cNvPr>
          <p:cNvSpPr/>
          <p:nvPr/>
        </p:nvSpPr>
        <p:spPr>
          <a:xfrm>
            <a:off x="2012616" y="43359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BA3F32C4-FF9F-E97B-6C2C-82E614E4822D}"/>
              </a:ext>
            </a:extLst>
          </p:cNvPr>
          <p:cNvSpPr/>
          <p:nvPr/>
        </p:nvSpPr>
        <p:spPr>
          <a:xfrm>
            <a:off x="1761156" y="507894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12E6700A-71A2-DF5A-BF30-97E0F6840AFE}"/>
              </a:ext>
            </a:extLst>
          </p:cNvPr>
          <p:cNvSpPr/>
          <p:nvPr/>
        </p:nvSpPr>
        <p:spPr>
          <a:xfrm>
            <a:off x="1083236" y="3934172"/>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16B6548-DD0B-E6A8-2678-B276AC097F41}"/>
              </a:ext>
            </a:extLst>
          </p:cNvPr>
          <p:cNvCxnSpPr>
            <a:cxnSpLocks/>
          </p:cNvCxnSpPr>
          <p:nvPr/>
        </p:nvCxnSpPr>
        <p:spPr>
          <a:xfrm>
            <a:off x="2825267" y="394422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C65C914B-8121-8256-6899-C105901A3188}"/>
              </a:ext>
            </a:extLst>
          </p:cNvPr>
          <p:cNvSpPr/>
          <p:nvPr/>
        </p:nvSpPr>
        <p:spPr>
          <a:xfrm>
            <a:off x="2484271" y="4536015"/>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19" name="Straight Connector 18">
            <a:extLst>
              <a:ext uri="{FF2B5EF4-FFF2-40B4-BE49-F238E27FC236}">
                <a16:creationId xmlns:a16="http://schemas.microsoft.com/office/drawing/2014/main" id="{6BD5EFA0-9704-2EB0-2228-4F4E348D765D}"/>
              </a:ext>
            </a:extLst>
          </p:cNvPr>
          <p:cNvCxnSpPr>
            <a:cxnSpLocks/>
            <a:stCxn id="12" idx="0"/>
            <a:endCxn id="11" idx="3"/>
          </p:cNvCxnSpPr>
          <p:nvPr/>
        </p:nvCxnSpPr>
        <p:spPr>
          <a:xfrm flipV="1">
            <a:off x="1915461" y="4599405"/>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ABF80D7-9460-52E5-AC11-C87057A276F2}"/>
              </a:ext>
            </a:extLst>
          </p:cNvPr>
          <p:cNvCxnSpPr>
            <a:cxnSpLocks/>
            <a:stCxn id="12" idx="1"/>
            <a:endCxn id="10" idx="5"/>
          </p:cNvCxnSpPr>
          <p:nvPr/>
        </p:nvCxnSpPr>
        <p:spPr>
          <a:xfrm flipH="1" flipV="1">
            <a:off x="1601661" y="4717515"/>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614CC303-2154-A7BA-0445-90DDD977E599}"/>
              </a:ext>
            </a:extLst>
          </p:cNvPr>
          <p:cNvSpPr/>
          <p:nvPr/>
        </p:nvSpPr>
        <p:spPr>
          <a:xfrm>
            <a:off x="3314066" y="440785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D62C78F8-D783-1AAE-9D5F-5F1F51268AA7}"/>
              </a:ext>
            </a:extLst>
          </p:cNvPr>
          <p:cNvSpPr/>
          <p:nvPr/>
        </p:nvSpPr>
        <p:spPr>
          <a:xfrm>
            <a:off x="3988436" y="428974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C3DA064C-8C9B-F15D-9F4E-B83F5E4AB9C2}"/>
              </a:ext>
            </a:extLst>
          </p:cNvPr>
          <p:cNvSpPr/>
          <p:nvPr/>
        </p:nvSpPr>
        <p:spPr>
          <a:xfrm>
            <a:off x="3736976" y="503269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8" name="Straight Connector 27">
            <a:extLst>
              <a:ext uri="{FF2B5EF4-FFF2-40B4-BE49-F238E27FC236}">
                <a16:creationId xmlns:a16="http://schemas.microsoft.com/office/drawing/2014/main" id="{75357279-E5E3-482F-B074-D28FFCFFE489}"/>
              </a:ext>
            </a:extLst>
          </p:cNvPr>
          <p:cNvCxnSpPr>
            <a:cxnSpLocks/>
            <a:stCxn id="27" idx="0"/>
            <a:endCxn id="26" idx="3"/>
          </p:cNvCxnSpPr>
          <p:nvPr/>
        </p:nvCxnSpPr>
        <p:spPr>
          <a:xfrm flipV="1">
            <a:off x="3891281" y="4553160"/>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A243A0-C345-C8B7-5B45-004D75E5CAE2}"/>
              </a:ext>
            </a:extLst>
          </p:cNvPr>
          <p:cNvCxnSpPr>
            <a:cxnSpLocks/>
            <a:stCxn id="27" idx="1"/>
            <a:endCxn id="25" idx="5"/>
          </p:cNvCxnSpPr>
          <p:nvPr/>
        </p:nvCxnSpPr>
        <p:spPr>
          <a:xfrm flipH="1" flipV="1">
            <a:off x="3577481" y="4671270"/>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307C5C-806A-4050-0E83-BF4540F73325}"/>
              </a:ext>
            </a:extLst>
          </p:cNvPr>
          <p:cNvCxnSpPr>
            <a:cxnSpLocks/>
            <a:stCxn id="25" idx="7"/>
            <a:endCxn id="26" idx="2"/>
          </p:cNvCxnSpPr>
          <p:nvPr/>
        </p:nvCxnSpPr>
        <p:spPr>
          <a:xfrm flipV="1">
            <a:off x="3577481" y="4444050"/>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AFBFE86-4927-8235-9F63-F281A1FF473E}"/>
              </a:ext>
            </a:extLst>
          </p:cNvPr>
          <p:cNvCxnSpPr>
            <a:cxnSpLocks/>
            <a:stCxn id="26" idx="4"/>
            <a:endCxn id="9" idx="1"/>
          </p:cNvCxnSpPr>
          <p:nvPr/>
        </p:nvCxnSpPr>
        <p:spPr>
          <a:xfrm>
            <a:off x="4142741" y="4598355"/>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33E9472-5074-2C0E-8AE8-FF670C9017B9}"/>
              </a:ext>
            </a:extLst>
          </p:cNvPr>
          <p:cNvCxnSpPr>
            <a:cxnSpLocks/>
            <a:stCxn id="25" idx="6"/>
            <a:endCxn id="9" idx="2"/>
          </p:cNvCxnSpPr>
          <p:nvPr/>
        </p:nvCxnSpPr>
        <p:spPr>
          <a:xfrm>
            <a:off x="3622676" y="4562160"/>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D86189A-73BB-E2FF-6B17-C2292D3FFED3}"/>
              </a:ext>
            </a:extLst>
          </p:cNvPr>
          <p:cNvCxnSpPr>
            <a:cxnSpLocks/>
            <a:stCxn id="27" idx="5"/>
            <a:endCxn id="9" idx="3"/>
          </p:cNvCxnSpPr>
          <p:nvPr/>
        </p:nvCxnSpPr>
        <p:spPr>
          <a:xfrm>
            <a:off x="4000391" y="5296110"/>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BBA6B9F7-2DA0-3D6C-2635-974D7CD82E58}"/>
              </a:ext>
            </a:extLst>
          </p:cNvPr>
          <p:cNvSpPr txBox="1"/>
          <p:nvPr/>
        </p:nvSpPr>
        <p:spPr>
          <a:xfrm>
            <a:off x="1549816" y="6134622"/>
            <a:ext cx="731290" cy="307777"/>
          </a:xfrm>
          <a:prstGeom prst="rect">
            <a:avLst/>
          </a:prstGeom>
          <a:noFill/>
        </p:spPr>
        <p:txBody>
          <a:bodyPr wrap="none" rtlCol="0">
            <a:spAutoFit/>
          </a:bodyPr>
          <a:lstStyle/>
          <a:p>
            <a:pPr algn="ctr"/>
            <a:r>
              <a:rPr lang="en-US" dirty="0"/>
              <a:t>Time 1</a:t>
            </a:r>
          </a:p>
        </p:txBody>
      </p:sp>
      <p:sp>
        <p:nvSpPr>
          <p:cNvPr id="69" name="TextBox 68">
            <a:extLst>
              <a:ext uri="{FF2B5EF4-FFF2-40B4-BE49-F238E27FC236}">
                <a16:creationId xmlns:a16="http://schemas.microsoft.com/office/drawing/2014/main" id="{2CD3F7C4-1658-B8BB-B371-410587774574}"/>
              </a:ext>
            </a:extLst>
          </p:cNvPr>
          <p:cNvSpPr txBox="1"/>
          <p:nvPr/>
        </p:nvSpPr>
        <p:spPr>
          <a:xfrm>
            <a:off x="3363153" y="6156452"/>
            <a:ext cx="731290" cy="307777"/>
          </a:xfrm>
          <a:prstGeom prst="rect">
            <a:avLst/>
          </a:prstGeom>
          <a:noFill/>
        </p:spPr>
        <p:txBody>
          <a:bodyPr wrap="none" rtlCol="0">
            <a:spAutoFit/>
          </a:bodyPr>
          <a:lstStyle/>
          <a:p>
            <a:pPr algn="ctr"/>
            <a:r>
              <a:rPr lang="en-US" dirty="0"/>
              <a:t>Time 2</a:t>
            </a:r>
          </a:p>
        </p:txBody>
      </p:sp>
      <p:sp>
        <p:nvSpPr>
          <p:cNvPr id="39" name="Arrow: Right 38">
            <a:extLst>
              <a:ext uri="{FF2B5EF4-FFF2-40B4-BE49-F238E27FC236}">
                <a16:creationId xmlns:a16="http://schemas.microsoft.com/office/drawing/2014/main" id="{D374FE62-2B85-2C4F-C3E3-C1A086A2EB50}"/>
              </a:ext>
            </a:extLst>
          </p:cNvPr>
          <p:cNvSpPr/>
          <p:nvPr/>
        </p:nvSpPr>
        <p:spPr>
          <a:xfrm>
            <a:off x="8047519" y="4530718"/>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TextBox 51">
            <a:extLst>
              <a:ext uri="{FF2B5EF4-FFF2-40B4-BE49-F238E27FC236}">
                <a16:creationId xmlns:a16="http://schemas.microsoft.com/office/drawing/2014/main" id="{BD48D38F-EFAC-ED0F-FEC2-48697EBA9300}"/>
              </a:ext>
            </a:extLst>
          </p:cNvPr>
          <p:cNvSpPr txBox="1"/>
          <p:nvPr/>
        </p:nvSpPr>
        <p:spPr>
          <a:xfrm>
            <a:off x="6735501" y="6134622"/>
            <a:ext cx="731290" cy="307777"/>
          </a:xfrm>
          <a:prstGeom prst="rect">
            <a:avLst/>
          </a:prstGeom>
          <a:noFill/>
        </p:spPr>
        <p:txBody>
          <a:bodyPr wrap="none" rtlCol="0">
            <a:spAutoFit/>
          </a:bodyPr>
          <a:lstStyle/>
          <a:p>
            <a:pPr algn="ctr"/>
            <a:r>
              <a:rPr lang="en-US" dirty="0"/>
              <a:t>Time 1</a:t>
            </a:r>
          </a:p>
        </p:txBody>
      </p:sp>
      <p:sp>
        <p:nvSpPr>
          <p:cNvPr id="53" name="TextBox 52">
            <a:extLst>
              <a:ext uri="{FF2B5EF4-FFF2-40B4-BE49-F238E27FC236}">
                <a16:creationId xmlns:a16="http://schemas.microsoft.com/office/drawing/2014/main" id="{52841EB9-DCF3-057A-B1E8-028DBCAC740E}"/>
              </a:ext>
            </a:extLst>
          </p:cNvPr>
          <p:cNvSpPr txBox="1"/>
          <p:nvPr/>
        </p:nvSpPr>
        <p:spPr>
          <a:xfrm>
            <a:off x="8548838" y="6156452"/>
            <a:ext cx="731290" cy="307777"/>
          </a:xfrm>
          <a:prstGeom prst="rect">
            <a:avLst/>
          </a:prstGeom>
          <a:noFill/>
        </p:spPr>
        <p:txBody>
          <a:bodyPr wrap="none" rtlCol="0">
            <a:spAutoFit/>
          </a:bodyPr>
          <a:lstStyle/>
          <a:p>
            <a:pPr algn="ctr"/>
            <a:r>
              <a:rPr lang="en-US" dirty="0"/>
              <a:t>Time 2</a:t>
            </a:r>
          </a:p>
        </p:txBody>
      </p:sp>
    </p:spTree>
    <p:extLst>
      <p:ext uri="{BB962C8B-B14F-4D97-AF65-F5344CB8AC3E}">
        <p14:creationId xmlns:p14="http://schemas.microsoft.com/office/powerpoint/2010/main" val="20795839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D1C90F7-9FCF-6EF7-73AF-C114BE2BDBC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B81C6FA-35AA-593A-F1BE-95F0C654F15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3B5FB887-5B41-CEB4-71CF-7336DFE4216C}"/>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44</a:t>
            </a:fld>
            <a:endParaRPr dirty="0"/>
          </a:p>
        </p:txBody>
      </p:sp>
      <p:pic>
        <p:nvPicPr>
          <p:cNvPr id="5" name="Picture 4" descr="A graph of a graph with a red and green rectangle&#10;&#10;Description automatically generated">
            <a:extLst>
              <a:ext uri="{FF2B5EF4-FFF2-40B4-BE49-F238E27FC236}">
                <a16:creationId xmlns:a16="http://schemas.microsoft.com/office/drawing/2014/main" id="{4D5CFA3D-E695-52FA-205D-683F2911AA21}"/>
              </a:ext>
            </a:extLst>
          </p:cNvPr>
          <p:cNvPicPr>
            <a:picLocks noChangeAspect="1"/>
          </p:cNvPicPr>
          <p:nvPr/>
        </p:nvPicPr>
        <p:blipFill>
          <a:blip r:embed="rId3"/>
          <a:stretch>
            <a:fillRect/>
          </a:stretch>
        </p:blipFill>
        <p:spPr>
          <a:xfrm>
            <a:off x="2427469" y="1878415"/>
            <a:ext cx="7438672" cy="4463203"/>
          </a:xfrm>
          <a:prstGeom prst="rect">
            <a:avLst/>
          </a:prstGeom>
        </p:spPr>
      </p:pic>
    </p:spTree>
    <p:extLst>
      <p:ext uri="{BB962C8B-B14F-4D97-AF65-F5344CB8AC3E}">
        <p14:creationId xmlns:p14="http://schemas.microsoft.com/office/powerpoint/2010/main" val="52104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45</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993059" y="1666142"/>
          <a:ext cx="10576846" cy="1835050"/>
        </p:xfrm>
        <a:graphic>
          <a:graphicData uri="http://schemas.openxmlformats.org/drawingml/2006/table">
            <a:tbl>
              <a:tblPr firstRow="1" bandRow="1">
                <a:tableStyleId>{5C22544A-7EE6-4342-B048-85BDC9FD1C3A}</a:tableStyleId>
              </a:tblPr>
              <a:tblGrid>
                <a:gridCol w="1748017">
                  <a:extLst>
                    <a:ext uri="{9D8B030D-6E8A-4147-A177-3AD203B41FA5}">
                      <a16:colId xmlns:a16="http://schemas.microsoft.com/office/drawing/2014/main" val="930075286"/>
                    </a:ext>
                  </a:extLst>
                </a:gridCol>
                <a:gridCol w="4120136">
                  <a:extLst>
                    <a:ext uri="{9D8B030D-6E8A-4147-A177-3AD203B41FA5}">
                      <a16:colId xmlns:a16="http://schemas.microsoft.com/office/drawing/2014/main" val="2089357008"/>
                    </a:ext>
                  </a:extLst>
                </a:gridCol>
                <a:gridCol w="470869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effectLst/>
                          <a:latin typeface="Cambria" panose="02040503050406030204" pitchFamily="18" charset="0"/>
                          <a:ea typeface="Cambria" panose="02040503050406030204" pitchFamily="18" charset="0"/>
                        </a:rPr>
                        <a:t>Indicator: Increase from t1 to t2</a:t>
                      </a:r>
                      <a:endParaRPr lang="en-US" dirty="0"/>
                    </a:p>
                  </a:txBody>
                  <a:tcPr/>
                </a:tc>
                <a:extLst>
                  <a:ext uri="{0D108BD9-81ED-4DB2-BD59-A6C34878D82A}">
                    <a16:rowId xmlns:a16="http://schemas.microsoft.com/office/drawing/2014/main" val="3649883737"/>
                  </a:ext>
                </a:extLst>
              </a:tr>
            </a:tbl>
          </a:graphicData>
        </a:graphic>
      </p:graphicFrame>
      <p:sp>
        <p:nvSpPr>
          <p:cNvPr id="12" name="Pentagon 11">
            <a:extLst>
              <a:ext uri="{FF2B5EF4-FFF2-40B4-BE49-F238E27FC236}">
                <a16:creationId xmlns:a16="http://schemas.microsoft.com/office/drawing/2014/main" id="{BD5608FB-CB55-3449-DA2B-ED8575DEC918}"/>
              </a:ext>
            </a:extLst>
          </p:cNvPr>
          <p:cNvSpPr/>
          <p:nvPr/>
        </p:nvSpPr>
        <p:spPr>
          <a:xfrm>
            <a:off x="915978"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Pentagon 12">
            <a:extLst>
              <a:ext uri="{FF2B5EF4-FFF2-40B4-BE49-F238E27FC236}">
                <a16:creationId xmlns:a16="http://schemas.microsoft.com/office/drawing/2014/main" id="{51267358-219E-7E64-D4CF-0121EF89FAE0}"/>
              </a:ext>
            </a:extLst>
          </p:cNvPr>
          <p:cNvSpPr/>
          <p:nvPr/>
        </p:nvSpPr>
        <p:spPr>
          <a:xfrm>
            <a:off x="1632365"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Pentagon 13">
            <a:extLst>
              <a:ext uri="{FF2B5EF4-FFF2-40B4-BE49-F238E27FC236}">
                <a16:creationId xmlns:a16="http://schemas.microsoft.com/office/drawing/2014/main" id="{0FD04F75-F02E-420E-7DA8-E38B3B50A2C3}"/>
              </a:ext>
            </a:extLst>
          </p:cNvPr>
          <p:cNvSpPr/>
          <p:nvPr/>
        </p:nvSpPr>
        <p:spPr>
          <a:xfrm>
            <a:off x="1277740" y="511764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5" name="Straight Connector 14">
            <a:extLst>
              <a:ext uri="{FF2B5EF4-FFF2-40B4-BE49-F238E27FC236}">
                <a16:creationId xmlns:a16="http://schemas.microsoft.com/office/drawing/2014/main" id="{703779B6-3EFA-BB7A-2534-B2D22A1AAE03}"/>
              </a:ext>
            </a:extLst>
          </p:cNvPr>
          <p:cNvCxnSpPr>
            <a:cxnSpLocks/>
            <a:stCxn id="14" idx="1"/>
            <a:endCxn id="12" idx="3"/>
          </p:cNvCxnSpPr>
          <p:nvPr/>
        </p:nvCxnSpPr>
        <p:spPr>
          <a:xfrm flipH="1" flipV="1">
            <a:off x="1098858" y="4861828"/>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D8670C3-0EEB-1A67-9E65-14B88B2F96CF}"/>
              </a:ext>
            </a:extLst>
          </p:cNvPr>
          <p:cNvCxnSpPr>
            <a:cxnSpLocks/>
            <a:stCxn id="14" idx="5"/>
            <a:endCxn id="13" idx="3"/>
          </p:cNvCxnSpPr>
          <p:nvPr/>
        </p:nvCxnSpPr>
        <p:spPr>
          <a:xfrm flipV="1">
            <a:off x="1643499" y="4861828"/>
            <a:ext cx="171746" cy="388870"/>
          </a:xfrm>
          <a:prstGeom prst="line">
            <a:avLst/>
          </a:prstGeom>
          <a:ln w="28575"/>
        </p:spPr>
        <p:style>
          <a:lnRef idx="1">
            <a:schemeClr val="dk1"/>
          </a:lnRef>
          <a:fillRef idx="0">
            <a:schemeClr val="dk1"/>
          </a:fillRef>
          <a:effectRef idx="0">
            <a:schemeClr val="dk1"/>
          </a:effectRef>
          <a:fontRef idx="minor">
            <a:schemeClr val="tx1"/>
          </a:fontRef>
        </p:style>
      </p:cxnSp>
      <p:sp>
        <p:nvSpPr>
          <p:cNvPr id="19" name="Pentagon 18">
            <a:extLst>
              <a:ext uri="{FF2B5EF4-FFF2-40B4-BE49-F238E27FC236}">
                <a16:creationId xmlns:a16="http://schemas.microsoft.com/office/drawing/2014/main" id="{82134B02-2696-5776-223F-40290FC89FFE}"/>
              </a:ext>
            </a:extLst>
          </p:cNvPr>
          <p:cNvSpPr/>
          <p:nvPr/>
        </p:nvSpPr>
        <p:spPr>
          <a:xfrm>
            <a:off x="3210244"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Pentagon 19">
            <a:extLst>
              <a:ext uri="{FF2B5EF4-FFF2-40B4-BE49-F238E27FC236}">
                <a16:creationId xmlns:a16="http://schemas.microsoft.com/office/drawing/2014/main" id="{8DBAEF86-363D-7E87-3274-6D5F8A45FE4B}"/>
              </a:ext>
            </a:extLst>
          </p:cNvPr>
          <p:cNvSpPr/>
          <p:nvPr/>
        </p:nvSpPr>
        <p:spPr>
          <a:xfrm>
            <a:off x="3926631"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Pentagon 20">
            <a:extLst>
              <a:ext uri="{FF2B5EF4-FFF2-40B4-BE49-F238E27FC236}">
                <a16:creationId xmlns:a16="http://schemas.microsoft.com/office/drawing/2014/main" id="{09594450-702A-790F-7488-8D9B5108F1D6}"/>
              </a:ext>
            </a:extLst>
          </p:cNvPr>
          <p:cNvSpPr/>
          <p:nvPr/>
        </p:nvSpPr>
        <p:spPr>
          <a:xfrm>
            <a:off x="3572006" y="513935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2" name="Straight Connector 21">
            <a:extLst>
              <a:ext uri="{FF2B5EF4-FFF2-40B4-BE49-F238E27FC236}">
                <a16:creationId xmlns:a16="http://schemas.microsoft.com/office/drawing/2014/main" id="{04422B99-DB27-BC1D-0D36-BA5F54DE788B}"/>
              </a:ext>
            </a:extLst>
          </p:cNvPr>
          <p:cNvCxnSpPr>
            <a:cxnSpLocks/>
            <a:stCxn id="21" idx="5"/>
            <a:endCxn id="20" idx="3"/>
          </p:cNvCxnSpPr>
          <p:nvPr/>
        </p:nvCxnSpPr>
        <p:spPr>
          <a:xfrm flipV="1">
            <a:off x="3937765" y="4883536"/>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3703AB-3852-E902-586E-02DA3F80EF61}"/>
              </a:ext>
            </a:extLst>
          </p:cNvPr>
          <p:cNvCxnSpPr>
            <a:cxnSpLocks/>
            <a:stCxn id="20" idx="1"/>
            <a:endCxn id="19" idx="5"/>
          </p:cNvCxnSpPr>
          <p:nvPr/>
        </p:nvCxnSpPr>
        <p:spPr>
          <a:xfrm flipH="1">
            <a:off x="3576003" y="4668248"/>
            <a:ext cx="350628"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61F914-BD66-E011-AA02-227C0BECB225}"/>
              </a:ext>
            </a:extLst>
          </p:cNvPr>
          <p:cNvCxnSpPr>
            <a:cxnSpLocks/>
            <a:stCxn id="21" idx="4"/>
            <a:endCxn id="46" idx="2"/>
          </p:cNvCxnSpPr>
          <p:nvPr/>
        </p:nvCxnSpPr>
        <p:spPr>
          <a:xfrm flipV="1">
            <a:off x="3867911" y="5414962"/>
            <a:ext cx="929254" cy="72731"/>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6" name="Pentagon 45">
            <a:extLst>
              <a:ext uri="{FF2B5EF4-FFF2-40B4-BE49-F238E27FC236}">
                <a16:creationId xmlns:a16="http://schemas.microsoft.com/office/drawing/2014/main" id="{12AFDF45-8C31-CC71-E667-874FF0C588F6}"/>
              </a:ext>
            </a:extLst>
          </p:cNvPr>
          <p:cNvSpPr/>
          <p:nvPr/>
        </p:nvSpPr>
        <p:spPr>
          <a:xfrm>
            <a:off x="4727311" y="5066621"/>
            <a:ext cx="365759" cy="348342"/>
          </a:xfrm>
          <a:prstGeom prst="pentagon">
            <a:avLst/>
          </a:prstGeom>
          <a:solidFill>
            <a:schemeClr val="accent5"/>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7" name="Straight Connector 46">
            <a:extLst>
              <a:ext uri="{FF2B5EF4-FFF2-40B4-BE49-F238E27FC236}">
                <a16:creationId xmlns:a16="http://schemas.microsoft.com/office/drawing/2014/main" id="{8D8D1A3E-4815-5657-3061-E49455A60590}"/>
              </a:ext>
            </a:extLst>
          </p:cNvPr>
          <p:cNvCxnSpPr>
            <a:cxnSpLocks/>
            <a:stCxn id="20" idx="4"/>
            <a:endCxn id="46" idx="1"/>
          </p:cNvCxnSpPr>
          <p:nvPr/>
        </p:nvCxnSpPr>
        <p:spPr>
          <a:xfrm>
            <a:off x="4222536" y="4883535"/>
            <a:ext cx="504775" cy="3161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D8F22EB-0FE3-0CC6-FDCD-DEADFDBB5820}"/>
              </a:ext>
            </a:extLst>
          </p:cNvPr>
          <p:cNvCxnSpPr>
            <a:cxnSpLocks/>
            <a:stCxn id="21" idx="1"/>
            <a:endCxn id="19" idx="3"/>
          </p:cNvCxnSpPr>
          <p:nvPr/>
        </p:nvCxnSpPr>
        <p:spPr>
          <a:xfrm flipH="1" flipV="1">
            <a:off x="3393124" y="4883536"/>
            <a:ext cx="178882" cy="388870"/>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F7A1A9D3-CC51-D509-8FBB-3B24E72C41FB}"/>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D0E22AF-202E-F6C9-418A-D4D43FF63F4C}"/>
              </a:ext>
            </a:extLst>
          </p:cNvPr>
          <p:cNvCxnSpPr>
            <a:cxnSpLocks/>
            <a:stCxn id="4" idx="0"/>
            <a:endCxn id="4"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6A93E-64FF-9A4F-734F-C76E3119DFC1}"/>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9" name="TextBox 8">
            <a:extLst>
              <a:ext uri="{FF2B5EF4-FFF2-40B4-BE49-F238E27FC236}">
                <a16:creationId xmlns:a16="http://schemas.microsoft.com/office/drawing/2014/main" id="{C709C67E-0F3F-9DE2-23E3-771D83C5DB41}"/>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10" name="Rectangle 9">
            <a:extLst>
              <a:ext uri="{FF2B5EF4-FFF2-40B4-BE49-F238E27FC236}">
                <a16:creationId xmlns:a16="http://schemas.microsoft.com/office/drawing/2014/main" id="{749BF495-7055-AA91-FC5D-5719BEE04B4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34070C3-A290-697C-11C7-1673698B68E6}"/>
              </a:ext>
            </a:extLst>
          </p:cNvPr>
          <p:cNvCxnSpPr>
            <a:cxnSpLocks/>
            <a:stCxn id="10" idx="0"/>
            <a:endCxn id="10"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969CA0-C387-B045-BC84-D94ABAB5378A}"/>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25" name="TextBox 24">
            <a:extLst>
              <a:ext uri="{FF2B5EF4-FFF2-40B4-BE49-F238E27FC236}">
                <a16:creationId xmlns:a16="http://schemas.microsoft.com/office/drawing/2014/main" id="{30FFB34F-CAB3-099E-6889-51C8BBFE46AF}"/>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cxnSp>
        <p:nvCxnSpPr>
          <p:cNvPr id="28" name="Straight Connector 27">
            <a:extLst>
              <a:ext uri="{FF2B5EF4-FFF2-40B4-BE49-F238E27FC236}">
                <a16:creationId xmlns:a16="http://schemas.microsoft.com/office/drawing/2014/main" id="{CF2C76B3-83CD-E630-14F2-4B0EF0D7D578}"/>
              </a:ext>
            </a:extLst>
          </p:cNvPr>
          <p:cNvCxnSpPr>
            <a:cxnSpLocks/>
            <a:stCxn id="19" idx="4"/>
            <a:endCxn id="46" idx="2"/>
          </p:cNvCxnSpPr>
          <p:nvPr/>
        </p:nvCxnSpPr>
        <p:spPr>
          <a:xfrm>
            <a:off x="3506149" y="4883535"/>
            <a:ext cx="1291016" cy="53142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54" name="Pentagon 53">
            <a:extLst>
              <a:ext uri="{FF2B5EF4-FFF2-40B4-BE49-F238E27FC236}">
                <a16:creationId xmlns:a16="http://schemas.microsoft.com/office/drawing/2014/main" id="{98EC3F29-DBDF-C406-F921-1058BEF2E0ED}"/>
              </a:ext>
            </a:extLst>
          </p:cNvPr>
          <p:cNvSpPr/>
          <p:nvPr/>
        </p:nvSpPr>
        <p:spPr>
          <a:xfrm>
            <a:off x="6622367"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Pentagon 54">
            <a:extLst>
              <a:ext uri="{FF2B5EF4-FFF2-40B4-BE49-F238E27FC236}">
                <a16:creationId xmlns:a16="http://schemas.microsoft.com/office/drawing/2014/main" id="{33AEB737-360B-1859-6FC0-F7118D2E3F0B}"/>
              </a:ext>
            </a:extLst>
          </p:cNvPr>
          <p:cNvSpPr/>
          <p:nvPr/>
        </p:nvSpPr>
        <p:spPr>
          <a:xfrm>
            <a:off x="7338754"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Pentagon 55">
            <a:extLst>
              <a:ext uri="{FF2B5EF4-FFF2-40B4-BE49-F238E27FC236}">
                <a16:creationId xmlns:a16="http://schemas.microsoft.com/office/drawing/2014/main" id="{E9D4B115-43D0-7084-9470-8976C6E4E131}"/>
              </a:ext>
            </a:extLst>
          </p:cNvPr>
          <p:cNvSpPr/>
          <p:nvPr/>
        </p:nvSpPr>
        <p:spPr>
          <a:xfrm>
            <a:off x="6984129" y="50765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56">
            <a:extLst>
              <a:ext uri="{FF2B5EF4-FFF2-40B4-BE49-F238E27FC236}">
                <a16:creationId xmlns:a16="http://schemas.microsoft.com/office/drawing/2014/main" id="{013CC3A7-0D5B-933E-9D4C-A92A7BDED3A7}"/>
              </a:ext>
            </a:extLst>
          </p:cNvPr>
          <p:cNvCxnSpPr>
            <a:cxnSpLocks/>
            <a:stCxn id="56" idx="1"/>
            <a:endCxn id="54" idx="3"/>
          </p:cNvCxnSpPr>
          <p:nvPr/>
        </p:nvCxnSpPr>
        <p:spPr>
          <a:xfrm flipH="1" flipV="1">
            <a:off x="6805247" y="4820711"/>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EEF51D5-8320-ED5E-B5B2-4C523E7D905E}"/>
              </a:ext>
            </a:extLst>
          </p:cNvPr>
          <p:cNvCxnSpPr>
            <a:cxnSpLocks/>
            <a:stCxn id="56" idx="5"/>
            <a:endCxn id="55" idx="3"/>
          </p:cNvCxnSpPr>
          <p:nvPr/>
        </p:nvCxnSpPr>
        <p:spPr>
          <a:xfrm flipV="1">
            <a:off x="7349888" y="4820711"/>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2BA4C54-42A0-18BE-40D0-DCBAD63BD26A}"/>
              </a:ext>
            </a:extLst>
          </p:cNvPr>
          <p:cNvCxnSpPr>
            <a:cxnSpLocks/>
            <a:stCxn id="55" idx="1"/>
            <a:endCxn id="54" idx="5"/>
          </p:cNvCxnSpPr>
          <p:nvPr/>
        </p:nvCxnSpPr>
        <p:spPr>
          <a:xfrm flipH="1">
            <a:off x="6988126" y="4605423"/>
            <a:ext cx="35062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892E6EA5-E38F-E635-869D-32698829F7FC}"/>
              </a:ext>
            </a:extLst>
          </p:cNvPr>
          <p:cNvGrpSpPr/>
          <p:nvPr/>
        </p:nvGrpSpPr>
        <p:grpSpPr>
          <a:xfrm>
            <a:off x="8920850" y="4407285"/>
            <a:ext cx="1608566" cy="952500"/>
            <a:chOff x="10007632" y="4512202"/>
            <a:chExt cx="1608566" cy="952500"/>
          </a:xfrm>
        </p:grpSpPr>
        <p:sp>
          <p:nvSpPr>
            <p:cNvPr id="61" name="Pentagon 60">
              <a:extLst>
                <a:ext uri="{FF2B5EF4-FFF2-40B4-BE49-F238E27FC236}">
                  <a16:creationId xmlns:a16="http://schemas.microsoft.com/office/drawing/2014/main" id="{6EFBEB1B-B9B4-F5F1-5580-84809AA4614E}"/>
                </a:ext>
              </a:extLst>
            </p:cNvPr>
            <p:cNvSpPr/>
            <p:nvPr/>
          </p:nvSpPr>
          <p:spPr>
            <a:xfrm>
              <a:off x="10534052"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Pentagon 61">
              <a:extLst>
                <a:ext uri="{FF2B5EF4-FFF2-40B4-BE49-F238E27FC236}">
                  <a16:creationId xmlns:a16="http://schemas.microsoft.com/office/drawing/2014/main" id="{8E741E1D-FB5D-751D-948E-5AAD046CA397}"/>
                </a:ext>
              </a:extLst>
            </p:cNvPr>
            <p:cNvSpPr/>
            <p:nvPr/>
          </p:nvSpPr>
          <p:spPr>
            <a:xfrm>
              <a:off x="11250439"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Pentagon 62">
              <a:extLst>
                <a:ext uri="{FF2B5EF4-FFF2-40B4-BE49-F238E27FC236}">
                  <a16:creationId xmlns:a16="http://schemas.microsoft.com/office/drawing/2014/main" id="{1832A689-8B2A-F26E-9826-048B2552778F}"/>
                </a:ext>
              </a:extLst>
            </p:cNvPr>
            <p:cNvSpPr/>
            <p:nvPr/>
          </p:nvSpPr>
          <p:spPr>
            <a:xfrm>
              <a:off x="10895814" y="511636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Pentagon 63">
              <a:extLst>
                <a:ext uri="{FF2B5EF4-FFF2-40B4-BE49-F238E27FC236}">
                  <a16:creationId xmlns:a16="http://schemas.microsoft.com/office/drawing/2014/main" id="{F030526B-352A-B248-7CB5-7DF243ABFA5B}"/>
                </a:ext>
              </a:extLst>
            </p:cNvPr>
            <p:cNvSpPr/>
            <p:nvPr/>
          </p:nvSpPr>
          <p:spPr>
            <a:xfrm>
              <a:off x="10007632" y="5107986"/>
              <a:ext cx="365759" cy="348342"/>
            </a:xfrm>
            <a:prstGeom prst="pentagon">
              <a:avLst/>
            </a:prstGeom>
            <a:solidFill>
              <a:srgbClr val="0E57C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65" name="Straight Connector 64">
              <a:extLst>
                <a:ext uri="{FF2B5EF4-FFF2-40B4-BE49-F238E27FC236}">
                  <a16:creationId xmlns:a16="http://schemas.microsoft.com/office/drawing/2014/main" id="{132D9B7C-CFCC-4D77-5C5C-F98A560DFDBA}"/>
                </a:ext>
              </a:extLst>
            </p:cNvPr>
            <p:cNvCxnSpPr>
              <a:cxnSpLocks/>
              <a:stCxn id="61" idx="2"/>
              <a:endCxn id="64" idx="0"/>
            </p:cNvCxnSpPr>
            <p:nvPr/>
          </p:nvCxnSpPr>
          <p:spPr>
            <a:xfrm flipH="1">
              <a:off x="10190512" y="4860543"/>
              <a:ext cx="413394" cy="247443"/>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F964E9C-ADFB-A902-4750-D8AC3654FAD8}"/>
                </a:ext>
              </a:extLst>
            </p:cNvPr>
            <p:cNvCxnSpPr>
              <a:cxnSpLocks/>
              <a:stCxn id="63" idx="2"/>
              <a:endCxn id="64" idx="4"/>
            </p:cNvCxnSpPr>
            <p:nvPr/>
          </p:nvCxnSpPr>
          <p:spPr>
            <a:xfrm flipH="1" flipV="1">
              <a:off x="10303537" y="5456327"/>
              <a:ext cx="662131" cy="837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ABBEA1E-E9F5-6B3E-23D6-874D7DEB59A6}"/>
                </a:ext>
              </a:extLst>
            </p:cNvPr>
            <p:cNvCxnSpPr>
              <a:cxnSpLocks/>
              <a:stCxn id="62" idx="2"/>
              <a:endCxn id="64" idx="5"/>
            </p:cNvCxnSpPr>
            <p:nvPr/>
          </p:nvCxnSpPr>
          <p:spPr>
            <a:xfrm flipH="1">
              <a:off x="10373391" y="4860543"/>
              <a:ext cx="946902" cy="38049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78894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FB064AB-C98C-4846-2DF2-1BA28214AD8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778233-3913-239A-FFB0-7C200581DBB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35CECB20-A4E2-0EA6-6223-E3EFF14AC226}"/>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46</a:t>
            </a:fld>
            <a:endParaRPr dirty="0"/>
          </a:p>
        </p:txBody>
      </p:sp>
      <p:pic>
        <p:nvPicPr>
          <p:cNvPr id="6" name="Picture 5" descr="A graph with red and green squares&#10;&#10;Description automatically generated">
            <a:extLst>
              <a:ext uri="{FF2B5EF4-FFF2-40B4-BE49-F238E27FC236}">
                <a16:creationId xmlns:a16="http://schemas.microsoft.com/office/drawing/2014/main" id="{A9BF0FE2-5D28-F8C0-CEDE-9F0E6CC194DC}"/>
              </a:ext>
            </a:extLst>
          </p:cNvPr>
          <p:cNvPicPr>
            <a:picLocks noChangeAspect="1"/>
          </p:cNvPicPr>
          <p:nvPr/>
        </p:nvPicPr>
        <p:blipFill>
          <a:blip r:embed="rId3"/>
          <a:stretch>
            <a:fillRect/>
          </a:stretch>
        </p:blipFill>
        <p:spPr>
          <a:xfrm>
            <a:off x="2177261" y="1950498"/>
            <a:ext cx="7467609" cy="4480566"/>
          </a:xfrm>
          <a:prstGeom prst="rect">
            <a:avLst/>
          </a:prstGeom>
        </p:spPr>
      </p:pic>
    </p:spTree>
    <p:extLst>
      <p:ext uri="{BB962C8B-B14F-4D97-AF65-F5344CB8AC3E}">
        <p14:creationId xmlns:p14="http://schemas.microsoft.com/office/powerpoint/2010/main" val="2395672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47</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777347" y="1678237"/>
          <a:ext cx="11072102" cy="2072768"/>
        </p:xfrm>
        <a:graphic>
          <a:graphicData uri="http://schemas.openxmlformats.org/drawingml/2006/table">
            <a:tbl>
              <a:tblPr firstRow="1" bandRow="1">
                <a:tableStyleId>{5C22544A-7EE6-4342-B048-85BDC9FD1C3A}</a:tableStyleId>
              </a:tblPr>
              <a:tblGrid>
                <a:gridCol w="1829867">
                  <a:extLst>
                    <a:ext uri="{9D8B030D-6E8A-4147-A177-3AD203B41FA5}">
                      <a16:colId xmlns:a16="http://schemas.microsoft.com/office/drawing/2014/main" val="930075286"/>
                    </a:ext>
                  </a:extLst>
                </a:gridCol>
                <a:gridCol w="4313060">
                  <a:extLst>
                    <a:ext uri="{9D8B030D-6E8A-4147-A177-3AD203B41FA5}">
                      <a16:colId xmlns:a16="http://schemas.microsoft.com/office/drawing/2014/main" val="2089357008"/>
                    </a:ext>
                  </a:extLst>
                </a:gridCol>
                <a:gridCol w="4929175">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Clusters in t1 and t2</a:t>
                      </a:r>
                    </a:p>
                    <a:p>
                      <a:r>
                        <a:rPr lang="en-US" sz="1200" b="1" dirty="0">
                          <a:latin typeface="Cambria" panose="02040503050406030204" pitchFamily="18" charset="0"/>
                          <a:ea typeface="Cambria" panose="02040503050406030204" pitchFamily="18" charset="0"/>
                        </a:rPr>
                        <a:t>Measures: TOG Cluster agent composition</a:t>
                      </a:r>
                    </a:p>
                    <a:p>
                      <a:r>
                        <a:rPr lang="en-US" sz="1200" b="1" dirty="0">
                          <a:latin typeface="Cambria" panose="02040503050406030204" pitchFamily="18" charset="0"/>
                          <a:ea typeface="Cambria" panose="02040503050406030204" pitchFamily="18" charset="0"/>
                        </a:rPr>
                        <a:t>Network(s): None</a:t>
                      </a:r>
                    </a:p>
                    <a:p>
                      <a:r>
                        <a:rPr lang="en-US" sz="1200" b="1" dirty="0">
                          <a:latin typeface="Cambria" panose="02040503050406030204" pitchFamily="18" charset="0"/>
                          <a:ea typeface="Cambria" panose="02040503050406030204" pitchFamily="18" charset="0"/>
                        </a:rPr>
                        <a:t>Indicator: Single t2 TOG Cluster with no agents from t1 or with agents from multiple t1 TOG Clusters</a:t>
                      </a:r>
                    </a:p>
                  </a:txBody>
                  <a:tcPr/>
                </a:tc>
                <a:extLst>
                  <a:ext uri="{0D108BD9-81ED-4DB2-BD59-A6C34878D82A}">
                    <a16:rowId xmlns:a16="http://schemas.microsoft.com/office/drawing/2014/main" val="1754251423"/>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Narrow</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Single t1 TOG Cluster with no agents in t2 or with agents now in multiple t2 TOG Clusters</a:t>
                      </a:r>
                    </a:p>
                  </a:txBody>
                  <a:tcPr/>
                </a:tc>
                <a:extLst>
                  <a:ext uri="{0D108BD9-81ED-4DB2-BD59-A6C34878D82A}">
                    <a16:rowId xmlns:a16="http://schemas.microsoft.com/office/drawing/2014/main" val="1212530638"/>
                  </a:ext>
                </a:extLst>
              </a:tr>
            </a:tbl>
          </a:graphicData>
        </a:graphic>
      </p:graphicFrame>
      <p:sp>
        <p:nvSpPr>
          <p:cNvPr id="12" name="Oval 11">
            <a:extLst>
              <a:ext uri="{FF2B5EF4-FFF2-40B4-BE49-F238E27FC236}">
                <a16:creationId xmlns:a16="http://schemas.microsoft.com/office/drawing/2014/main" id="{B175581E-2D10-1896-3BEB-66DDA648AC85}"/>
              </a:ext>
            </a:extLst>
          </p:cNvPr>
          <p:cNvSpPr/>
          <p:nvPr/>
        </p:nvSpPr>
        <p:spPr>
          <a:xfrm>
            <a:off x="777347"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D3F5591C-4D67-11E8-6A54-0FDBB00948B6}"/>
              </a:ext>
            </a:extLst>
          </p:cNvPr>
          <p:cNvSpPr/>
          <p:nvPr/>
        </p:nvSpPr>
        <p:spPr>
          <a:xfrm>
            <a:off x="1451717" y="469868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Oval 13">
            <a:extLst>
              <a:ext uri="{FF2B5EF4-FFF2-40B4-BE49-F238E27FC236}">
                <a16:creationId xmlns:a16="http://schemas.microsoft.com/office/drawing/2014/main" id="{5ECFB2AE-9C59-DCF3-B95B-91BA8FFCD497}"/>
              </a:ext>
            </a:extLst>
          </p:cNvPr>
          <p:cNvSpPr/>
          <p:nvPr/>
        </p:nvSpPr>
        <p:spPr>
          <a:xfrm>
            <a:off x="1200257" y="544163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Oval 17">
            <a:extLst>
              <a:ext uri="{FF2B5EF4-FFF2-40B4-BE49-F238E27FC236}">
                <a16:creationId xmlns:a16="http://schemas.microsoft.com/office/drawing/2014/main" id="{157E1442-069C-E05F-6CF3-E0792C9DBFA3}"/>
              </a:ext>
            </a:extLst>
          </p:cNvPr>
          <p:cNvSpPr/>
          <p:nvPr/>
        </p:nvSpPr>
        <p:spPr>
          <a:xfrm>
            <a:off x="3068953" y="48978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8FAB2E61-C19E-24DD-5FF5-92EAFCC1B64F}"/>
              </a:ext>
            </a:extLst>
          </p:cNvPr>
          <p:cNvSpPr/>
          <p:nvPr/>
        </p:nvSpPr>
        <p:spPr>
          <a:xfrm>
            <a:off x="3743323" y="47797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4" name="Oval 33">
            <a:extLst>
              <a:ext uri="{FF2B5EF4-FFF2-40B4-BE49-F238E27FC236}">
                <a16:creationId xmlns:a16="http://schemas.microsoft.com/office/drawing/2014/main" id="{3A8CB260-860D-9C41-021C-8DFEAC7776BB}"/>
              </a:ext>
            </a:extLst>
          </p:cNvPr>
          <p:cNvSpPr/>
          <p:nvPr/>
        </p:nvSpPr>
        <p:spPr>
          <a:xfrm>
            <a:off x="3491863" y="552265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Straight Connector 34">
            <a:extLst>
              <a:ext uri="{FF2B5EF4-FFF2-40B4-BE49-F238E27FC236}">
                <a16:creationId xmlns:a16="http://schemas.microsoft.com/office/drawing/2014/main" id="{AECE2D79-2499-E098-7604-166C5E3D82F3}"/>
              </a:ext>
            </a:extLst>
          </p:cNvPr>
          <p:cNvCxnSpPr>
            <a:cxnSpLocks/>
            <a:stCxn id="34" idx="0"/>
            <a:endCxn id="19" idx="3"/>
          </p:cNvCxnSpPr>
          <p:nvPr/>
        </p:nvCxnSpPr>
        <p:spPr>
          <a:xfrm flipV="1">
            <a:off x="3646168" y="5043115"/>
            <a:ext cx="142350" cy="47953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7E4C61-94B9-9E4A-0877-38E119FB96A9}"/>
              </a:ext>
            </a:extLst>
          </p:cNvPr>
          <p:cNvCxnSpPr>
            <a:cxnSpLocks/>
            <a:stCxn id="19" idx="2"/>
            <a:endCxn id="18" idx="6"/>
          </p:cNvCxnSpPr>
          <p:nvPr/>
        </p:nvCxnSpPr>
        <p:spPr>
          <a:xfrm flipH="1">
            <a:off x="3377563" y="4934005"/>
            <a:ext cx="365760" cy="11811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EA8DAEB-7E20-D781-607C-1754E0373066}"/>
              </a:ext>
            </a:extLst>
          </p:cNvPr>
          <p:cNvCxnSpPr>
            <a:cxnSpLocks/>
            <a:stCxn id="34" idx="1"/>
            <a:endCxn id="18" idx="4"/>
          </p:cNvCxnSpPr>
          <p:nvPr/>
        </p:nvCxnSpPr>
        <p:spPr>
          <a:xfrm flipH="1" flipV="1">
            <a:off x="3223258" y="5206420"/>
            <a:ext cx="313800" cy="36142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88BE33-2EAC-37BB-488D-A73A3378EA2D}"/>
              </a:ext>
            </a:extLst>
          </p:cNvPr>
          <p:cNvSpPr/>
          <p:nvPr/>
        </p:nvSpPr>
        <p:spPr>
          <a:xfrm>
            <a:off x="6607335" y="546414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D709865-9F89-3E66-C4D2-0D2100251AB6}"/>
              </a:ext>
            </a:extLst>
          </p:cNvPr>
          <p:cNvSpPr/>
          <p:nvPr/>
        </p:nvSpPr>
        <p:spPr>
          <a:xfrm>
            <a:off x="5545601" y="499997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7" name="Oval 46">
            <a:extLst>
              <a:ext uri="{FF2B5EF4-FFF2-40B4-BE49-F238E27FC236}">
                <a16:creationId xmlns:a16="http://schemas.microsoft.com/office/drawing/2014/main" id="{8F4B7A70-26EA-A981-4241-CB1932A0CE65}"/>
              </a:ext>
            </a:extLst>
          </p:cNvPr>
          <p:cNvSpPr/>
          <p:nvPr/>
        </p:nvSpPr>
        <p:spPr>
          <a:xfrm>
            <a:off x="6219971" y="488186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8" name="Oval 47">
            <a:extLst>
              <a:ext uri="{FF2B5EF4-FFF2-40B4-BE49-F238E27FC236}">
                <a16:creationId xmlns:a16="http://schemas.microsoft.com/office/drawing/2014/main" id="{B26BCA2A-440D-0A58-5C64-CDF8169BC3B9}"/>
              </a:ext>
            </a:extLst>
          </p:cNvPr>
          <p:cNvSpPr/>
          <p:nvPr/>
        </p:nvSpPr>
        <p:spPr>
          <a:xfrm>
            <a:off x="5957728" y="537270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9" name="Straight Connector 48">
            <a:extLst>
              <a:ext uri="{FF2B5EF4-FFF2-40B4-BE49-F238E27FC236}">
                <a16:creationId xmlns:a16="http://schemas.microsoft.com/office/drawing/2014/main" id="{C5BC2E8E-53B4-33AE-07D5-7204BF8AD541}"/>
              </a:ext>
            </a:extLst>
          </p:cNvPr>
          <p:cNvCxnSpPr>
            <a:cxnSpLocks/>
            <a:stCxn id="48" idx="0"/>
            <a:endCxn id="47" idx="3"/>
          </p:cNvCxnSpPr>
          <p:nvPr/>
        </p:nvCxnSpPr>
        <p:spPr>
          <a:xfrm flipV="1">
            <a:off x="6112033" y="5145284"/>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7B60E1-0E3D-FA09-E121-EAA19038040D}"/>
              </a:ext>
            </a:extLst>
          </p:cNvPr>
          <p:cNvCxnSpPr>
            <a:cxnSpLocks/>
            <a:stCxn id="48" idx="1"/>
            <a:endCxn id="46" idx="5"/>
          </p:cNvCxnSpPr>
          <p:nvPr/>
        </p:nvCxnSpPr>
        <p:spPr>
          <a:xfrm flipH="1" flipV="1">
            <a:off x="5809016" y="5263394"/>
            <a:ext cx="193907" cy="154502"/>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F244619-5CB7-1BEC-02DD-1958E61D151F}"/>
              </a:ext>
            </a:extLst>
          </p:cNvPr>
          <p:cNvCxnSpPr>
            <a:cxnSpLocks/>
            <a:stCxn id="48" idx="5"/>
            <a:endCxn id="45" idx="2"/>
          </p:cNvCxnSpPr>
          <p:nvPr/>
        </p:nvCxnSpPr>
        <p:spPr>
          <a:xfrm flipV="1">
            <a:off x="6221143" y="5618446"/>
            <a:ext cx="386192" cy="17670"/>
          </a:xfrm>
          <a:prstGeom prst="line">
            <a:avLst/>
          </a:prstGeom>
          <a:ln w="28575"/>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FE546C83-6F59-3786-367C-58F8D1D4341F}"/>
              </a:ext>
            </a:extLst>
          </p:cNvPr>
          <p:cNvSpPr/>
          <p:nvPr/>
        </p:nvSpPr>
        <p:spPr>
          <a:xfrm>
            <a:off x="6923607" y="503617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3" name="Oval 52">
            <a:extLst>
              <a:ext uri="{FF2B5EF4-FFF2-40B4-BE49-F238E27FC236}">
                <a16:creationId xmlns:a16="http://schemas.microsoft.com/office/drawing/2014/main" id="{8D7AF6D9-0269-EE6B-D0FF-E9BE7C92808D}"/>
              </a:ext>
            </a:extLst>
          </p:cNvPr>
          <p:cNvSpPr/>
          <p:nvPr/>
        </p:nvSpPr>
        <p:spPr>
          <a:xfrm>
            <a:off x="7340760" y="541747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54" name="Straight Connector 53">
            <a:extLst>
              <a:ext uri="{FF2B5EF4-FFF2-40B4-BE49-F238E27FC236}">
                <a16:creationId xmlns:a16="http://schemas.microsoft.com/office/drawing/2014/main" id="{B1B0FBBD-7BCF-8249-7013-B58A81ADF204}"/>
              </a:ext>
            </a:extLst>
          </p:cNvPr>
          <p:cNvCxnSpPr>
            <a:cxnSpLocks/>
            <a:stCxn id="45" idx="0"/>
            <a:endCxn id="52" idx="3"/>
          </p:cNvCxnSpPr>
          <p:nvPr/>
        </p:nvCxnSpPr>
        <p:spPr>
          <a:xfrm flipV="1">
            <a:off x="6761640" y="529958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B9946B-A4DC-BF1F-3C2B-83ED2EC2E697}"/>
              </a:ext>
            </a:extLst>
          </p:cNvPr>
          <p:cNvCxnSpPr>
            <a:cxnSpLocks/>
            <a:stCxn id="45" idx="6"/>
            <a:endCxn id="53" idx="2"/>
          </p:cNvCxnSpPr>
          <p:nvPr/>
        </p:nvCxnSpPr>
        <p:spPr>
          <a:xfrm flipV="1">
            <a:off x="6915945" y="557177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14CA911-FCDF-94C7-52D9-DE453213035B}"/>
              </a:ext>
            </a:extLst>
          </p:cNvPr>
          <p:cNvCxnSpPr>
            <a:cxnSpLocks/>
            <a:stCxn id="53" idx="1"/>
            <a:endCxn id="52" idx="5"/>
          </p:cNvCxnSpPr>
          <p:nvPr/>
        </p:nvCxnSpPr>
        <p:spPr>
          <a:xfrm flipH="1" flipV="1">
            <a:off x="7187022" y="529958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5353981-A263-2A69-8277-E6BDA4CCB273}"/>
              </a:ext>
            </a:extLst>
          </p:cNvPr>
          <p:cNvCxnSpPr>
            <a:cxnSpLocks/>
            <a:stCxn id="47" idx="1"/>
            <a:endCxn id="46" idx="7"/>
          </p:cNvCxnSpPr>
          <p:nvPr/>
        </p:nvCxnSpPr>
        <p:spPr>
          <a:xfrm flipH="1">
            <a:off x="5809016" y="4927064"/>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8D63DDF9-377B-4DF2-9568-A89098313710}"/>
              </a:ext>
            </a:extLst>
          </p:cNvPr>
          <p:cNvSpPr/>
          <p:nvPr/>
        </p:nvSpPr>
        <p:spPr>
          <a:xfrm>
            <a:off x="9073200" y="53319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99107462-3C64-067F-7259-0847426EE049}"/>
              </a:ext>
            </a:extLst>
          </p:cNvPr>
          <p:cNvSpPr/>
          <p:nvPr/>
        </p:nvSpPr>
        <p:spPr>
          <a:xfrm>
            <a:off x="8011466" y="493490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0" name="Oval 59">
            <a:extLst>
              <a:ext uri="{FF2B5EF4-FFF2-40B4-BE49-F238E27FC236}">
                <a16:creationId xmlns:a16="http://schemas.microsoft.com/office/drawing/2014/main" id="{3266B272-F0B0-95BE-91A5-FEFAE3B8EB34}"/>
              </a:ext>
            </a:extLst>
          </p:cNvPr>
          <p:cNvSpPr/>
          <p:nvPr/>
        </p:nvSpPr>
        <p:spPr>
          <a:xfrm>
            <a:off x="8685836"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1" name="Oval 60">
            <a:extLst>
              <a:ext uri="{FF2B5EF4-FFF2-40B4-BE49-F238E27FC236}">
                <a16:creationId xmlns:a16="http://schemas.microsoft.com/office/drawing/2014/main" id="{C1D4A418-8835-CEAC-AC44-1B4D2047C3D8}"/>
              </a:ext>
            </a:extLst>
          </p:cNvPr>
          <p:cNvSpPr/>
          <p:nvPr/>
        </p:nvSpPr>
        <p:spPr>
          <a:xfrm>
            <a:off x="8423593" y="530762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62" name="Straight Connector 61">
            <a:extLst>
              <a:ext uri="{FF2B5EF4-FFF2-40B4-BE49-F238E27FC236}">
                <a16:creationId xmlns:a16="http://schemas.microsoft.com/office/drawing/2014/main" id="{FDA1EC46-0019-5B00-42B5-D189B3C93660}"/>
              </a:ext>
            </a:extLst>
          </p:cNvPr>
          <p:cNvCxnSpPr>
            <a:cxnSpLocks/>
            <a:stCxn id="61" idx="0"/>
            <a:endCxn id="60" idx="3"/>
          </p:cNvCxnSpPr>
          <p:nvPr/>
        </p:nvCxnSpPr>
        <p:spPr>
          <a:xfrm flipV="1">
            <a:off x="8577898" y="5080211"/>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FD7726B-F479-5C8A-11A4-A35F01381221}"/>
              </a:ext>
            </a:extLst>
          </p:cNvPr>
          <p:cNvCxnSpPr>
            <a:cxnSpLocks/>
            <a:stCxn id="61" idx="1"/>
            <a:endCxn id="59" idx="5"/>
          </p:cNvCxnSpPr>
          <p:nvPr/>
        </p:nvCxnSpPr>
        <p:spPr>
          <a:xfrm flipH="1" flipV="1">
            <a:off x="8274881" y="5198321"/>
            <a:ext cx="193907" cy="154502"/>
          </a:xfrm>
          <a:prstGeom prst="line">
            <a:avLst/>
          </a:prstGeom>
          <a:ln w="28575"/>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5EF0745-2945-8A13-7523-13A4EFD12342}"/>
              </a:ext>
            </a:extLst>
          </p:cNvPr>
          <p:cNvSpPr/>
          <p:nvPr/>
        </p:nvSpPr>
        <p:spPr>
          <a:xfrm>
            <a:off x="9389472" y="490399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5" name="Oval 64">
            <a:extLst>
              <a:ext uri="{FF2B5EF4-FFF2-40B4-BE49-F238E27FC236}">
                <a16:creationId xmlns:a16="http://schemas.microsoft.com/office/drawing/2014/main" id="{CFF28574-A850-FA4D-04FF-5F9AF888871F}"/>
              </a:ext>
            </a:extLst>
          </p:cNvPr>
          <p:cNvSpPr/>
          <p:nvPr/>
        </p:nvSpPr>
        <p:spPr>
          <a:xfrm>
            <a:off x="9806625" y="52852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66" name="Straight Connector 65">
            <a:extLst>
              <a:ext uri="{FF2B5EF4-FFF2-40B4-BE49-F238E27FC236}">
                <a16:creationId xmlns:a16="http://schemas.microsoft.com/office/drawing/2014/main" id="{83DBBD94-90D2-DFCE-5001-8F14F3257457}"/>
              </a:ext>
            </a:extLst>
          </p:cNvPr>
          <p:cNvCxnSpPr>
            <a:cxnSpLocks/>
            <a:stCxn id="58" idx="0"/>
            <a:endCxn id="64" idx="3"/>
          </p:cNvCxnSpPr>
          <p:nvPr/>
        </p:nvCxnSpPr>
        <p:spPr>
          <a:xfrm flipV="1">
            <a:off x="9227505" y="516740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B2D2204-C500-13DC-8421-4D0B21CAEDB3}"/>
              </a:ext>
            </a:extLst>
          </p:cNvPr>
          <p:cNvCxnSpPr>
            <a:cxnSpLocks/>
            <a:stCxn id="58" idx="6"/>
            <a:endCxn id="65" idx="2"/>
          </p:cNvCxnSpPr>
          <p:nvPr/>
        </p:nvCxnSpPr>
        <p:spPr>
          <a:xfrm flipV="1">
            <a:off x="9381810" y="543959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7C79F40-374A-3A20-1CB9-5FE1210F173C}"/>
              </a:ext>
            </a:extLst>
          </p:cNvPr>
          <p:cNvCxnSpPr>
            <a:cxnSpLocks/>
            <a:stCxn id="65" idx="1"/>
            <a:endCxn id="64" idx="5"/>
          </p:cNvCxnSpPr>
          <p:nvPr/>
        </p:nvCxnSpPr>
        <p:spPr>
          <a:xfrm flipH="1" flipV="1">
            <a:off x="9652887" y="516740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F743AD3-4E01-1344-1A23-A5F4350D7FEA}"/>
              </a:ext>
            </a:extLst>
          </p:cNvPr>
          <p:cNvCxnSpPr>
            <a:cxnSpLocks/>
            <a:stCxn id="60" idx="1"/>
            <a:endCxn id="59" idx="7"/>
          </p:cNvCxnSpPr>
          <p:nvPr/>
        </p:nvCxnSpPr>
        <p:spPr>
          <a:xfrm flipH="1">
            <a:off x="8274881" y="4861991"/>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8C18282-672F-EB90-3795-7EAB72B6B631}"/>
              </a:ext>
            </a:extLst>
          </p:cNvPr>
          <p:cNvSpPr/>
          <p:nvPr/>
        </p:nvSpPr>
        <p:spPr>
          <a:xfrm>
            <a:off x="629853" y="4137236"/>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5C9B40F-BF0E-A0FB-1809-85B7765E45A6}"/>
              </a:ext>
            </a:extLst>
          </p:cNvPr>
          <p:cNvCxnSpPr>
            <a:cxnSpLocks/>
          </p:cNvCxnSpPr>
          <p:nvPr/>
        </p:nvCxnSpPr>
        <p:spPr>
          <a:xfrm>
            <a:off x="2371884" y="4147286"/>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9EEB4B-3874-7E9E-F67D-B5D477B1D749}"/>
              </a:ext>
            </a:extLst>
          </p:cNvPr>
          <p:cNvSpPr txBox="1"/>
          <p:nvPr/>
        </p:nvSpPr>
        <p:spPr>
          <a:xfrm>
            <a:off x="1096433" y="6337686"/>
            <a:ext cx="731290" cy="307777"/>
          </a:xfrm>
          <a:prstGeom prst="rect">
            <a:avLst/>
          </a:prstGeom>
          <a:noFill/>
        </p:spPr>
        <p:txBody>
          <a:bodyPr wrap="none" rtlCol="0">
            <a:spAutoFit/>
          </a:bodyPr>
          <a:lstStyle/>
          <a:p>
            <a:pPr algn="ctr"/>
            <a:r>
              <a:rPr lang="en-US" dirty="0"/>
              <a:t>Time 1</a:t>
            </a:r>
          </a:p>
        </p:txBody>
      </p:sp>
      <p:sp>
        <p:nvSpPr>
          <p:cNvPr id="73" name="TextBox 72">
            <a:extLst>
              <a:ext uri="{FF2B5EF4-FFF2-40B4-BE49-F238E27FC236}">
                <a16:creationId xmlns:a16="http://schemas.microsoft.com/office/drawing/2014/main" id="{0F0B7005-2AD3-5343-0EF1-9B30F1A336E7}"/>
              </a:ext>
            </a:extLst>
          </p:cNvPr>
          <p:cNvSpPr txBox="1"/>
          <p:nvPr/>
        </p:nvSpPr>
        <p:spPr>
          <a:xfrm>
            <a:off x="2909770" y="6359516"/>
            <a:ext cx="731290" cy="307777"/>
          </a:xfrm>
          <a:prstGeom prst="rect">
            <a:avLst/>
          </a:prstGeom>
          <a:noFill/>
        </p:spPr>
        <p:txBody>
          <a:bodyPr wrap="none" rtlCol="0">
            <a:spAutoFit/>
          </a:bodyPr>
          <a:lstStyle/>
          <a:p>
            <a:pPr algn="ctr"/>
            <a:r>
              <a:rPr lang="en-US" dirty="0"/>
              <a:t>Time 2</a:t>
            </a:r>
          </a:p>
        </p:txBody>
      </p:sp>
      <p:sp>
        <p:nvSpPr>
          <p:cNvPr id="74" name="Rectangle 73">
            <a:extLst>
              <a:ext uri="{FF2B5EF4-FFF2-40B4-BE49-F238E27FC236}">
                <a16:creationId xmlns:a16="http://schemas.microsoft.com/office/drawing/2014/main" id="{0A7AC1A7-DB8F-6792-2AD9-C9C1B7F3FD61}"/>
              </a:ext>
            </a:extLst>
          </p:cNvPr>
          <p:cNvSpPr/>
          <p:nvPr/>
        </p:nvSpPr>
        <p:spPr>
          <a:xfrm>
            <a:off x="5324013" y="4147286"/>
            <a:ext cx="4884858"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FD7D10D-BCB0-F2C8-5921-A12D73C2CC2F}"/>
              </a:ext>
            </a:extLst>
          </p:cNvPr>
          <p:cNvCxnSpPr>
            <a:cxnSpLocks/>
          </p:cNvCxnSpPr>
          <p:nvPr/>
        </p:nvCxnSpPr>
        <p:spPr>
          <a:xfrm>
            <a:off x="7818399" y="4145335"/>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F2BA437-DCA9-3BBF-D472-6C6F2D0CFC4A}"/>
              </a:ext>
            </a:extLst>
          </p:cNvPr>
          <p:cNvSpPr txBox="1"/>
          <p:nvPr/>
        </p:nvSpPr>
        <p:spPr>
          <a:xfrm>
            <a:off x="5790593" y="6347736"/>
            <a:ext cx="731290" cy="307777"/>
          </a:xfrm>
          <a:prstGeom prst="rect">
            <a:avLst/>
          </a:prstGeom>
          <a:noFill/>
        </p:spPr>
        <p:txBody>
          <a:bodyPr wrap="none" rtlCol="0">
            <a:spAutoFit/>
          </a:bodyPr>
          <a:lstStyle/>
          <a:p>
            <a:pPr algn="ctr"/>
            <a:r>
              <a:rPr lang="en-US" dirty="0"/>
              <a:t>Time 1</a:t>
            </a:r>
          </a:p>
        </p:txBody>
      </p:sp>
      <p:sp>
        <p:nvSpPr>
          <p:cNvPr id="77" name="TextBox 76">
            <a:extLst>
              <a:ext uri="{FF2B5EF4-FFF2-40B4-BE49-F238E27FC236}">
                <a16:creationId xmlns:a16="http://schemas.microsoft.com/office/drawing/2014/main" id="{49F21BF6-A98C-0232-F403-B206F056D62A}"/>
              </a:ext>
            </a:extLst>
          </p:cNvPr>
          <p:cNvSpPr txBox="1"/>
          <p:nvPr/>
        </p:nvSpPr>
        <p:spPr>
          <a:xfrm>
            <a:off x="7603930" y="6369566"/>
            <a:ext cx="731290" cy="307777"/>
          </a:xfrm>
          <a:prstGeom prst="rect">
            <a:avLst/>
          </a:prstGeom>
          <a:noFill/>
        </p:spPr>
        <p:txBody>
          <a:bodyPr wrap="none" rtlCol="0">
            <a:spAutoFit/>
          </a:bodyPr>
          <a:lstStyle/>
          <a:p>
            <a:pPr algn="ctr"/>
            <a:r>
              <a:rPr lang="en-US" dirty="0"/>
              <a:t>Time 2</a:t>
            </a:r>
          </a:p>
        </p:txBody>
      </p:sp>
      <p:cxnSp>
        <p:nvCxnSpPr>
          <p:cNvPr id="78" name="Straight Connector 77">
            <a:extLst>
              <a:ext uri="{FF2B5EF4-FFF2-40B4-BE49-F238E27FC236}">
                <a16:creationId xmlns:a16="http://schemas.microsoft.com/office/drawing/2014/main" id="{11C783CC-5369-3F47-2583-2A2E46E5621B}"/>
              </a:ext>
            </a:extLst>
          </p:cNvPr>
          <p:cNvCxnSpPr>
            <a:cxnSpLocks/>
          </p:cNvCxnSpPr>
          <p:nvPr/>
        </p:nvCxnSpPr>
        <p:spPr>
          <a:xfrm flipV="1">
            <a:off x="8745221" y="4326337"/>
            <a:ext cx="536896" cy="163789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7594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4C721DC-175F-B0C8-AF9E-70142352A51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AC935CB-2241-EC9C-B445-6964841C6A4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29397E84-E1A1-3EBC-9CD5-EA014219A54A}"/>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48</a:t>
            </a:fld>
            <a:endParaRPr dirty="0"/>
          </a:p>
        </p:txBody>
      </p:sp>
      <p:pic>
        <p:nvPicPr>
          <p:cNvPr id="8" name="Picture 7" descr="A diagram of a diagram&#10;&#10;Description automatically generated">
            <a:extLst>
              <a:ext uri="{FF2B5EF4-FFF2-40B4-BE49-F238E27FC236}">
                <a16:creationId xmlns:a16="http://schemas.microsoft.com/office/drawing/2014/main" id="{BAAD1DB6-AB86-4B6C-22C5-1F2B056F9C94}"/>
              </a:ext>
            </a:extLst>
          </p:cNvPr>
          <p:cNvPicPr>
            <a:picLocks noChangeAspect="1"/>
          </p:cNvPicPr>
          <p:nvPr/>
        </p:nvPicPr>
        <p:blipFill>
          <a:blip r:embed="rId3"/>
          <a:stretch>
            <a:fillRect/>
          </a:stretch>
        </p:blipFill>
        <p:spPr>
          <a:xfrm>
            <a:off x="1086925" y="2030919"/>
            <a:ext cx="9154355" cy="4577178"/>
          </a:xfrm>
          <a:prstGeom prst="rect">
            <a:avLst/>
          </a:prstGeom>
        </p:spPr>
      </p:pic>
    </p:spTree>
    <p:extLst>
      <p:ext uri="{BB962C8B-B14F-4D97-AF65-F5344CB8AC3E}">
        <p14:creationId xmlns:p14="http://schemas.microsoft.com/office/powerpoint/2010/main" val="34237448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49</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2165796709"/>
              </p:ext>
            </p:extLst>
          </p:nvPr>
        </p:nvGraphicFramePr>
        <p:xfrm>
          <a:off x="607193" y="1667193"/>
          <a:ext cx="11117909" cy="2017930"/>
        </p:xfrm>
        <a:graphic>
          <a:graphicData uri="http://schemas.openxmlformats.org/drawingml/2006/table">
            <a:tbl>
              <a:tblPr firstRow="1" bandRow="1">
                <a:tableStyleId>{5C22544A-7EE6-4342-B048-85BDC9FD1C3A}</a:tableStyleId>
              </a:tblPr>
              <a:tblGrid>
                <a:gridCol w="1837436">
                  <a:extLst>
                    <a:ext uri="{9D8B030D-6E8A-4147-A177-3AD203B41FA5}">
                      <a16:colId xmlns:a16="http://schemas.microsoft.com/office/drawing/2014/main" val="930075286"/>
                    </a:ext>
                  </a:extLst>
                </a:gridCol>
                <a:gridCol w="4330905">
                  <a:extLst>
                    <a:ext uri="{9D8B030D-6E8A-4147-A177-3AD203B41FA5}">
                      <a16:colId xmlns:a16="http://schemas.microsoft.com/office/drawing/2014/main" val="2089357008"/>
                    </a:ext>
                  </a:extLst>
                </a:gridCol>
                <a:gridCol w="494956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Enhance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Agents per TOG Community</a:t>
                      </a:r>
                    </a:p>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Increase or stable proportional usage</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of proportional usage</a:t>
                      </a:r>
                    </a:p>
                  </a:txBody>
                  <a:tcPr/>
                </a:tc>
                <a:extLst>
                  <a:ext uri="{0D108BD9-81ED-4DB2-BD59-A6C34878D82A}">
                    <a16:rowId xmlns:a16="http://schemas.microsoft.com/office/drawing/2014/main" val="1649726238"/>
                  </a:ext>
                </a:extLst>
              </a:tr>
            </a:tbl>
          </a:graphicData>
        </a:graphic>
      </p:graphicFrame>
      <p:sp>
        <p:nvSpPr>
          <p:cNvPr id="26" name="Pentagon 25">
            <a:extLst>
              <a:ext uri="{FF2B5EF4-FFF2-40B4-BE49-F238E27FC236}">
                <a16:creationId xmlns:a16="http://schemas.microsoft.com/office/drawing/2014/main" id="{88AB6B4A-68A4-3204-6B59-798FC3D934F5}"/>
              </a:ext>
            </a:extLst>
          </p:cNvPr>
          <p:cNvSpPr/>
          <p:nvPr/>
        </p:nvSpPr>
        <p:spPr>
          <a:xfrm>
            <a:off x="806436"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Pentagon 26">
            <a:extLst>
              <a:ext uri="{FF2B5EF4-FFF2-40B4-BE49-F238E27FC236}">
                <a16:creationId xmlns:a16="http://schemas.microsoft.com/office/drawing/2014/main" id="{777B3BB8-7B68-B43D-A8FA-31FBB6B20334}"/>
              </a:ext>
            </a:extLst>
          </p:cNvPr>
          <p:cNvSpPr/>
          <p:nvPr/>
        </p:nvSpPr>
        <p:spPr>
          <a:xfrm>
            <a:off x="1522823"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Pentagon 27">
            <a:extLst>
              <a:ext uri="{FF2B5EF4-FFF2-40B4-BE49-F238E27FC236}">
                <a16:creationId xmlns:a16="http://schemas.microsoft.com/office/drawing/2014/main" id="{F1F56612-F253-A810-9C7E-C65E54D16EF8}"/>
              </a:ext>
            </a:extLst>
          </p:cNvPr>
          <p:cNvSpPr/>
          <p:nvPr/>
        </p:nvSpPr>
        <p:spPr>
          <a:xfrm>
            <a:off x="1168198" y="560637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9" name="Straight Connector 28">
            <a:extLst>
              <a:ext uri="{FF2B5EF4-FFF2-40B4-BE49-F238E27FC236}">
                <a16:creationId xmlns:a16="http://schemas.microsoft.com/office/drawing/2014/main" id="{500E485C-4F03-B126-C177-507677C94BDA}"/>
              </a:ext>
            </a:extLst>
          </p:cNvPr>
          <p:cNvCxnSpPr>
            <a:cxnSpLocks/>
            <a:stCxn id="28" idx="1"/>
            <a:endCxn id="26" idx="3"/>
          </p:cNvCxnSpPr>
          <p:nvPr/>
        </p:nvCxnSpPr>
        <p:spPr>
          <a:xfrm flipH="1" flipV="1">
            <a:off x="989316" y="5350554"/>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1E5F9D1-00CF-19CA-F1F5-CC96D46DA958}"/>
              </a:ext>
            </a:extLst>
          </p:cNvPr>
          <p:cNvCxnSpPr>
            <a:cxnSpLocks/>
            <a:stCxn id="27" idx="1"/>
            <a:endCxn id="26" idx="5"/>
          </p:cNvCxnSpPr>
          <p:nvPr/>
        </p:nvCxnSpPr>
        <p:spPr>
          <a:xfrm flipH="1">
            <a:off x="1172195" y="5135266"/>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33" name="Pentagon 32">
            <a:extLst>
              <a:ext uri="{FF2B5EF4-FFF2-40B4-BE49-F238E27FC236}">
                <a16:creationId xmlns:a16="http://schemas.microsoft.com/office/drawing/2014/main" id="{BB83DFCB-105F-8D2D-5110-E15F206C0F61}"/>
              </a:ext>
            </a:extLst>
          </p:cNvPr>
          <p:cNvSpPr/>
          <p:nvPr/>
        </p:nvSpPr>
        <p:spPr>
          <a:xfrm>
            <a:off x="2652790" y="5041639"/>
            <a:ext cx="458086" cy="43627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Pentagon 34">
            <a:extLst>
              <a:ext uri="{FF2B5EF4-FFF2-40B4-BE49-F238E27FC236}">
                <a16:creationId xmlns:a16="http://schemas.microsoft.com/office/drawing/2014/main" id="{C15198CC-B836-178C-4AD7-A911D9B94AEF}"/>
              </a:ext>
            </a:extLst>
          </p:cNvPr>
          <p:cNvSpPr/>
          <p:nvPr/>
        </p:nvSpPr>
        <p:spPr>
          <a:xfrm>
            <a:off x="3406781" y="5077451"/>
            <a:ext cx="440610" cy="419629"/>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Pentagon 35">
            <a:extLst>
              <a:ext uri="{FF2B5EF4-FFF2-40B4-BE49-F238E27FC236}">
                <a16:creationId xmlns:a16="http://schemas.microsoft.com/office/drawing/2014/main" id="{0C6C44FA-74FB-20F5-3D7C-D0A2EF8B8C9E}"/>
              </a:ext>
            </a:extLst>
          </p:cNvPr>
          <p:cNvSpPr/>
          <p:nvPr/>
        </p:nvSpPr>
        <p:spPr>
          <a:xfrm>
            <a:off x="3052156" y="5681610"/>
            <a:ext cx="440609" cy="419628"/>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7" name="Straight Connector 36">
            <a:extLst>
              <a:ext uri="{FF2B5EF4-FFF2-40B4-BE49-F238E27FC236}">
                <a16:creationId xmlns:a16="http://schemas.microsoft.com/office/drawing/2014/main" id="{FBA70BF9-9560-C466-6251-4B833DFAE2DC}"/>
              </a:ext>
            </a:extLst>
          </p:cNvPr>
          <p:cNvCxnSpPr>
            <a:cxnSpLocks/>
            <a:stCxn id="36" idx="1"/>
            <a:endCxn id="33" idx="3"/>
          </p:cNvCxnSpPr>
          <p:nvPr/>
        </p:nvCxnSpPr>
        <p:spPr>
          <a:xfrm flipH="1" flipV="1">
            <a:off x="2881833" y="5477911"/>
            <a:ext cx="170323" cy="36398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942AC2-55C5-1CF6-93E4-C25AC3C2407F}"/>
              </a:ext>
            </a:extLst>
          </p:cNvPr>
          <p:cNvCxnSpPr>
            <a:cxnSpLocks/>
            <a:stCxn id="35" idx="1"/>
            <a:endCxn id="33" idx="5"/>
          </p:cNvCxnSpPr>
          <p:nvPr/>
        </p:nvCxnSpPr>
        <p:spPr>
          <a:xfrm flipH="1" flipV="1">
            <a:off x="3110876" y="5208280"/>
            <a:ext cx="295905" cy="29455"/>
          </a:xfrm>
          <a:prstGeom prst="line">
            <a:avLst/>
          </a:prstGeom>
          <a:ln w="28575"/>
        </p:spPr>
        <p:style>
          <a:lnRef idx="1">
            <a:schemeClr val="dk1"/>
          </a:lnRef>
          <a:fillRef idx="0">
            <a:schemeClr val="dk1"/>
          </a:fillRef>
          <a:effectRef idx="0">
            <a:schemeClr val="dk1"/>
          </a:effectRef>
          <a:fontRef idx="minor">
            <a:schemeClr val="tx1"/>
          </a:fontRef>
        </p:style>
      </p:cxnSp>
      <p:sp>
        <p:nvSpPr>
          <p:cNvPr id="39" name="Pentagon 38">
            <a:extLst>
              <a:ext uri="{FF2B5EF4-FFF2-40B4-BE49-F238E27FC236}">
                <a16:creationId xmlns:a16="http://schemas.microsoft.com/office/drawing/2014/main" id="{41521432-8B84-501D-0E6A-698C61A62661}"/>
              </a:ext>
            </a:extLst>
          </p:cNvPr>
          <p:cNvSpPr/>
          <p:nvPr/>
        </p:nvSpPr>
        <p:spPr>
          <a:xfrm>
            <a:off x="4308015" y="56894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0" name="Straight Connector 39">
            <a:extLst>
              <a:ext uri="{FF2B5EF4-FFF2-40B4-BE49-F238E27FC236}">
                <a16:creationId xmlns:a16="http://schemas.microsoft.com/office/drawing/2014/main" id="{95E724C4-E741-0398-D9EE-AEE80C0638FD}"/>
              </a:ext>
            </a:extLst>
          </p:cNvPr>
          <p:cNvCxnSpPr>
            <a:cxnSpLocks/>
            <a:stCxn id="35" idx="4"/>
            <a:endCxn id="39" idx="1"/>
          </p:cNvCxnSpPr>
          <p:nvPr/>
        </p:nvCxnSpPr>
        <p:spPr>
          <a:xfrm>
            <a:off x="3763242" y="5497079"/>
            <a:ext cx="544773" cy="325409"/>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0627C9F-DE1E-9606-0E4B-AD2BB438D2A2}"/>
              </a:ext>
            </a:extLst>
          </p:cNvPr>
          <p:cNvCxnSpPr>
            <a:cxnSpLocks/>
            <a:stCxn id="35" idx="5"/>
            <a:endCxn id="79" idx="1"/>
          </p:cNvCxnSpPr>
          <p:nvPr/>
        </p:nvCxnSpPr>
        <p:spPr>
          <a:xfrm flipV="1">
            <a:off x="3847391" y="5025515"/>
            <a:ext cx="503016" cy="21222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71F55B1-DBD8-93B5-4C58-1191031C1B76}"/>
              </a:ext>
            </a:extLst>
          </p:cNvPr>
          <p:cNvCxnSpPr>
            <a:cxnSpLocks/>
            <a:stCxn id="36" idx="5"/>
            <a:endCxn id="35" idx="3"/>
          </p:cNvCxnSpPr>
          <p:nvPr/>
        </p:nvCxnSpPr>
        <p:spPr>
          <a:xfrm flipV="1">
            <a:off x="3492765" y="5497080"/>
            <a:ext cx="134321" cy="344813"/>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E40B1845-20E8-E63C-3885-DF30DD291592}"/>
              </a:ext>
            </a:extLst>
          </p:cNvPr>
          <p:cNvSpPr/>
          <p:nvPr/>
        </p:nvSpPr>
        <p:spPr>
          <a:xfrm>
            <a:off x="5804704" y="4331970"/>
            <a:ext cx="422702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626FD86-E81E-8944-53DF-7730A54B0A29}"/>
              </a:ext>
            </a:extLst>
          </p:cNvPr>
          <p:cNvCxnSpPr>
            <a:cxnSpLocks/>
          </p:cNvCxnSpPr>
          <p:nvPr/>
        </p:nvCxnSpPr>
        <p:spPr>
          <a:xfrm>
            <a:off x="7504526"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entagon 6">
            <a:extLst>
              <a:ext uri="{FF2B5EF4-FFF2-40B4-BE49-F238E27FC236}">
                <a16:creationId xmlns:a16="http://schemas.microsoft.com/office/drawing/2014/main" id="{0DCD5CB1-C549-4251-BB85-0B36450215A4}"/>
              </a:ext>
            </a:extLst>
          </p:cNvPr>
          <p:cNvSpPr/>
          <p:nvPr/>
        </p:nvSpPr>
        <p:spPr>
          <a:xfrm>
            <a:off x="5908230"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Pentagon 7">
            <a:extLst>
              <a:ext uri="{FF2B5EF4-FFF2-40B4-BE49-F238E27FC236}">
                <a16:creationId xmlns:a16="http://schemas.microsoft.com/office/drawing/2014/main" id="{2D0190D1-D727-0742-A05A-2DA73B658C78}"/>
              </a:ext>
            </a:extLst>
          </p:cNvPr>
          <p:cNvSpPr/>
          <p:nvPr/>
        </p:nvSpPr>
        <p:spPr>
          <a:xfrm>
            <a:off x="6624617"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Pentagon 8">
            <a:extLst>
              <a:ext uri="{FF2B5EF4-FFF2-40B4-BE49-F238E27FC236}">
                <a16:creationId xmlns:a16="http://schemas.microsoft.com/office/drawing/2014/main" id="{932C55EE-254F-4818-C85E-885BA02BE02D}"/>
              </a:ext>
            </a:extLst>
          </p:cNvPr>
          <p:cNvSpPr/>
          <p:nvPr/>
        </p:nvSpPr>
        <p:spPr>
          <a:xfrm>
            <a:off x="6269992" y="552018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Straight Connector 9">
            <a:extLst>
              <a:ext uri="{FF2B5EF4-FFF2-40B4-BE49-F238E27FC236}">
                <a16:creationId xmlns:a16="http://schemas.microsoft.com/office/drawing/2014/main" id="{8DB91A1A-9CE9-080F-8C7E-501A651538C2}"/>
              </a:ext>
            </a:extLst>
          </p:cNvPr>
          <p:cNvCxnSpPr>
            <a:cxnSpLocks/>
            <a:stCxn id="9" idx="1"/>
            <a:endCxn id="7" idx="3"/>
          </p:cNvCxnSpPr>
          <p:nvPr/>
        </p:nvCxnSpPr>
        <p:spPr>
          <a:xfrm flipH="1" flipV="1">
            <a:off x="6091110" y="5264367"/>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BC1DB4C-5133-AAB2-3B16-746C952D35EF}"/>
              </a:ext>
            </a:extLst>
          </p:cNvPr>
          <p:cNvCxnSpPr>
            <a:cxnSpLocks/>
            <a:stCxn id="9" idx="5"/>
            <a:endCxn id="8" idx="3"/>
          </p:cNvCxnSpPr>
          <p:nvPr/>
        </p:nvCxnSpPr>
        <p:spPr>
          <a:xfrm flipV="1">
            <a:off x="6635751" y="5264367"/>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EF4D323-AF5D-CB01-82AE-B62B20EAF634}"/>
              </a:ext>
            </a:extLst>
          </p:cNvPr>
          <p:cNvCxnSpPr>
            <a:cxnSpLocks/>
            <a:stCxn id="8" idx="1"/>
            <a:endCxn id="7" idx="5"/>
          </p:cNvCxnSpPr>
          <p:nvPr/>
        </p:nvCxnSpPr>
        <p:spPr>
          <a:xfrm flipH="1">
            <a:off x="6273989" y="5049079"/>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Pentagon 12">
            <a:extLst>
              <a:ext uri="{FF2B5EF4-FFF2-40B4-BE49-F238E27FC236}">
                <a16:creationId xmlns:a16="http://schemas.microsoft.com/office/drawing/2014/main" id="{2163E9BB-929C-D6F2-3375-E0C0FA8914A3}"/>
              </a:ext>
            </a:extLst>
          </p:cNvPr>
          <p:cNvSpPr/>
          <p:nvPr/>
        </p:nvSpPr>
        <p:spPr>
          <a:xfrm>
            <a:off x="7765873" y="4973918"/>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Pentagon 13">
            <a:extLst>
              <a:ext uri="{FF2B5EF4-FFF2-40B4-BE49-F238E27FC236}">
                <a16:creationId xmlns:a16="http://schemas.microsoft.com/office/drawing/2014/main" id="{2A956762-4CE9-ACDA-54D6-DE5E06C92930}"/>
              </a:ext>
            </a:extLst>
          </p:cNvPr>
          <p:cNvSpPr/>
          <p:nvPr/>
        </p:nvSpPr>
        <p:spPr>
          <a:xfrm>
            <a:off x="8561179" y="5049078"/>
            <a:ext cx="286840" cy="27318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Pentagon 14">
            <a:extLst>
              <a:ext uri="{FF2B5EF4-FFF2-40B4-BE49-F238E27FC236}">
                <a16:creationId xmlns:a16="http://schemas.microsoft.com/office/drawing/2014/main" id="{31C9A155-21B4-BBD3-A7DF-065C9858972B}"/>
              </a:ext>
            </a:extLst>
          </p:cNvPr>
          <p:cNvSpPr/>
          <p:nvPr/>
        </p:nvSpPr>
        <p:spPr>
          <a:xfrm>
            <a:off x="8127635" y="5578076"/>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8" name="Straight Connector 17">
            <a:extLst>
              <a:ext uri="{FF2B5EF4-FFF2-40B4-BE49-F238E27FC236}">
                <a16:creationId xmlns:a16="http://schemas.microsoft.com/office/drawing/2014/main" id="{0AE4D07C-C734-B514-4BC7-DE688AB3ACEF}"/>
              </a:ext>
            </a:extLst>
          </p:cNvPr>
          <p:cNvCxnSpPr>
            <a:cxnSpLocks/>
            <a:stCxn id="15" idx="5"/>
            <a:endCxn id="14" idx="3"/>
          </p:cNvCxnSpPr>
          <p:nvPr/>
        </p:nvCxnSpPr>
        <p:spPr>
          <a:xfrm flipV="1">
            <a:off x="8412406" y="5322259"/>
            <a:ext cx="292193" cy="359410"/>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F382C1A-88A9-ED8C-5069-F72DDB486F2A}"/>
              </a:ext>
            </a:extLst>
          </p:cNvPr>
          <p:cNvCxnSpPr>
            <a:cxnSpLocks/>
            <a:stCxn id="14" idx="1"/>
            <a:endCxn id="13" idx="5"/>
          </p:cNvCxnSpPr>
          <p:nvPr/>
        </p:nvCxnSpPr>
        <p:spPr>
          <a:xfrm flipH="1" flipV="1">
            <a:off x="8050644" y="5077511"/>
            <a:ext cx="510535" cy="75913"/>
          </a:xfrm>
          <a:prstGeom prst="line">
            <a:avLst/>
          </a:prstGeom>
          <a:ln w="9525"/>
        </p:spPr>
        <p:style>
          <a:lnRef idx="1">
            <a:schemeClr val="dk1"/>
          </a:lnRef>
          <a:fillRef idx="0">
            <a:schemeClr val="dk1"/>
          </a:fillRef>
          <a:effectRef idx="0">
            <a:schemeClr val="dk1"/>
          </a:effectRef>
          <a:fontRef idx="minor">
            <a:schemeClr val="tx1"/>
          </a:fontRef>
        </p:style>
      </p:cxnSp>
      <p:sp>
        <p:nvSpPr>
          <p:cNvPr id="20" name="Pentagon 19">
            <a:extLst>
              <a:ext uri="{FF2B5EF4-FFF2-40B4-BE49-F238E27FC236}">
                <a16:creationId xmlns:a16="http://schemas.microsoft.com/office/drawing/2014/main" id="{442029C2-259A-A070-D910-48B973C768CE}"/>
              </a:ext>
            </a:extLst>
          </p:cNvPr>
          <p:cNvSpPr/>
          <p:nvPr/>
        </p:nvSpPr>
        <p:spPr>
          <a:xfrm>
            <a:off x="9458780" y="4730993"/>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2" name="Straight Connector 21">
            <a:extLst>
              <a:ext uri="{FF2B5EF4-FFF2-40B4-BE49-F238E27FC236}">
                <a16:creationId xmlns:a16="http://schemas.microsoft.com/office/drawing/2014/main" id="{A186B265-4C9A-6A8E-2A5D-7AF9F5625F63}"/>
              </a:ext>
            </a:extLst>
          </p:cNvPr>
          <p:cNvCxnSpPr>
            <a:cxnSpLocks/>
            <a:stCxn id="14" idx="5"/>
            <a:endCxn id="20" idx="1"/>
          </p:cNvCxnSpPr>
          <p:nvPr/>
        </p:nvCxnSpPr>
        <p:spPr>
          <a:xfrm flipV="1">
            <a:off x="8848019" y="4864047"/>
            <a:ext cx="610761" cy="289377"/>
          </a:xfrm>
          <a:prstGeom prst="line">
            <a:avLst/>
          </a:prstGeom>
          <a:ln w="28575"/>
        </p:spPr>
        <p:style>
          <a:lnRef idx="1">
            <a:schemeClr val="dk1"/>
          </a:lnRef>
          <a:fillRef idx="0">
            <a:schemeClr val="dk1"/>
          </a:fillRef>
          <a:effectRef idx="0">
            <a:schemeClr val="dk1"/>
          </a:effectRef>
          <a:fontRef idx="minor">
            <a:schemeClr val="tx1"/>
          </a:fontRef>
        </p:style>
      </p:cxnSp>
      <p:sp>
        <p:nvSpPr>
          <p:cNvPr id="23" name="Pentagon 22">
            <a:extLst>
              <a:ext uri="{FF2B5EF4-FFF2-40B4-BE49-F238E27FC236}">
                <a16:creationId xmlns:a16="http://schemas.microsoft.com/office/drawing/2014/main" id="{6171539A-8859-A645-1079-1B7D252427A1}"/>
              </a:ext>
            </a:extLst>
          </p:cNvPr>
          <p:cNvSpPr/>
          <p:nvPr/>
        </p:nvSpPr>
        <p:spPr>
          <a:xfrm>
            <a:off x="9282940" y="5505345"/>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24" name="Straight Connector 23">
            <a:extLst>
              <a:ext uri="{FF2B5EF4-FFF2-40B4-BE49-F238E27FC236}">
                <a16:creationId xmlns:a16="http://schemas.microsoft.com/office/drawing/2014/main" id="{91FA299F-0192-287D-F0C0-F022C5B3D409}"/>
              </a:ext>
            </a:extLst>
          </p:cNvPr>
          <p:cNvCxnSpPr>
            <a:cxnSpLocks/>
            <a:stCxn id="14" idx="4"/>
            <a:endCxn id="23" idx="1"/>
          </p:cNvCxnSpPr>
          <p:nvPr/>
        </p:nvCxnSpPr>
        <p:spPr>
          <a:xfrm>
            <a:off x="8793237" y="5322258"/>
            <a:ext cx="489703" cy="316141"/>
          </a:xfrm>
          <a:prstGeom prst="line">
            <a:avLst/>
          </a:prstGeom>
          <a:ln w="28575"/>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2E9E9C8-245E-865B-14DA-BB2AD6B199FC}"/>
              </a:ext>
            </a:extLst>
          </p:cNvPr>
          <p:cNvSpPr txBox="1"/>
          <p:nvPr/>
        </p:nvSpPr>
        <p:spPr>
          <a:xfrm>
            <a:off x="2652790" y="3789734"/>
            <a:ext cx="6721337" cy="430887"/>
          </a:xfrm>
          <a:prstGeom prst="rect">
            <a:avLst/>
          </a:prstGeom>
          <a:noFill/>
        </p:spPr>
        <p:txBody>
          <a:bodyPr wrap="square" rtlCol="0">
            <a:spAutoFit/>
          </a:bodyPr>
          <a:lstStyle/>
          <a:p>
            <a:r>
              <a:rPr lang="en-US" sz="1100" dirty="0"/>
              <a:t>Size of concept nodes are percentage of overall message activity per time. Therefore, we are looking for a decrease in relative percentage of A, B, or C -&gt; replaced by D and E. (Proportional change)</a:t>
            </a:r>
          </a:p>
        </p:txBody>
      </p:sp>
      <p:sp>
        <p:nvSpPr>
          <p:cNvPr id="49" name="TextBox 48">
            <a:extLst>
              <a:ext uri="{FF2B5EF4-FFF2-40B4-BE49-F238E27FC236}">
                <a16:creationId xmlns:a16="http://schemas.microsoft.com/office/drawing/2014/main" id="{919B6AC2-4AEC-5E87-D343-A0BF926C226C}"/>
              </a:ext>
            </a:extLst>
          </p:cNvPr>
          <p:cNvSpPr txBox="1"/>
          <p:nvPr/>
        </p:nvSpPr>
        <p:spPr>
          <a:xfrm>
            <a:off x="6217795" y="6460250"/>
            <a:ext cx="731290" cy="307777"/>
          </a:xfrm>
          <a:prstGeom prst="rect">
            <a:avLst/>
          </a:prstGeom>
          <a:noFill/>
        </p:spPr>
        <p:txBody>
          <a:bodyPr wrap="none" rtlCol="0">
            <a:spAutoFit/>
          </a:bodyPr>
          <a:lstStyle/>
          <a:p>
            <a:pPr algn="ctr"/>
            <a:r>
              <a:rPr lang="en-US" dirty="0"/>
              <a:t>Time 1</a:t>
            </a:r>
          </a:p>
        </p:txBody>
      </p:sp>
      <p:sp>
        <p:nvSpPr>
          <p:cNvPr id="50" name="TextBox 49">
            <a:extLst>
              <a:ext uri="{FF2B5EF4-FFF2-40B4-BE49-F238E27FC236}">
                <a16:creationId xmlns:a16="http://schemas.microsoft.com/office/drawing/2014/main" id="{03834AAB-1E5C-023C-6A6E-B53FA18AE0BB}"/>
              </a:ext>
            </a:extLst>
          </p:cNvPr>
          <p:cNvSpPr txBox="1"/>
          <p:nvPr/>
        </p:nvSpPr>
        <p:spPr>
          <a:xfrm>
            <a:off x="8482260" y="6440082"/>
            <a:ext cx="731290" cy="307777"/>
          </a:xfrm>
          <a:prstGeom prst="rect">
            <a:avLst/>
          </a:prstGeom>
          <a:noFill/>
        </p:spPr>
        <p:txBody>
          <a:bodyPr wrap="none" rtlCol="0">
            <a:spAutoFit/>
          </a:bodyPr>
          <a:lstStyle/>
          <a:p>
            <a:pPr algn="ctr"/>
            <a:r>
              <a:rPr lang="en-US" dirty="0"/>
              <a:t>Time 2</a:t>
            </a:r>
          </a:p>
        </p:txBody>
      </p:sp>
      <p:cxnSp>
        <p:nvCxnSpPr>
          <p:cNvPr id="52" name="Straight Connector 51">
            <a:extLst>
              <a:ext uri="{FF2B5EF4-FFF2-40B4-BE49-F238E27FC236}">
                <a16:creationId xmlns:a16="http://schemas.microsoft.com/office/drawing/2014/main" id="{04CFF890-7AAD-36D8-EB56-AE0E9F4022C0}"/>
              </a:ext>
            </a:extLst>
          </p:cNvPr>
          <p:cNvCxnSpPr>
            <a:cxnSpLocks/>
            <a:stCxn id="28" idx="5"/>
            <a:endCxn id="27" idx="3"/>
          </p:cNvCxnSpPr>
          <p:nvPr/>
        </p:nvCxnSpPr>
        <p:spPr>
          <a:xfrm flipV="1">
            <a:off x="1533957" y="5350554"/>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C1A7702F-ED30-64CD-A7EF-3798214EB530}"/>
              </a:ext>
            </a:extLst>
          </p:cNvPr>
          <p:cNvCxnSpPr>
            <a:cxnSpLocks/>
            <a:stCxn id="15" idx="1"/>
            <a:endCxn id="13" idx="3"/>
          </p:cNvCxnSpPr>
          <p:nvPr/>
        </p:nvCxnSpPr>
        <p:spPr>
          <a:xfrm flipH="1" flipV="1">
            <a:off x="7908259" y="5245129"/>
            <a:ext cx="219376" cy="436540"/>
          </a:xfrm>
          <a:prstGeom prst="line">
            <a:avLst/>
          </a:prstGeom>
          <a:ln w="9525"/>
        </p:spPr>
        <p:style>
          <a:lnRef idx="1">
            <a:schemeClr val="dk1"/>
          </a:lnRef>
          <a:fillRef idx="0">
            <a:schemeClr val="dk1"/>
          </a:fillRef>
          <a:effectRef idx="0">
            <a:schemeClr val="dk1"/>
          </a:effectRef>
          <a:fontRef idx="minor">
            <a:schemeClr val="tx1"/>
          </a:fontRef>
        </p:style>
      </p:cxnSp>
      <p:sp>
        <p:nvSpPr>
          <p:cNvPr id="79" name="Pentagon 78">
            <a:extLst>
              <a:ext uri="{FF2B5EF4-FFF2-40B4-BE49-F238E27FC236}">
                <a16:creationId xmlns:a16="http://schemas.microsoft.com/office/drawing/2014/main" id="{26F2F700-8F87-EAF0-D695-80A58CE06096}"/>
              </a:ext>
            </a:extLst>
          </p:cNvPr>
          <p:cNvSpPr/>
          <p:nvPr/>
        </p:nvSpPr>
        <p:spPr>
          <a:xfrm>
            <a:off x="4350407" y="4892461"/>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8" name="Rectangle 87">
            <a:extLst>
              <a:ext uri="{FF2B5EF4-FFF2-40B4-BE49-F238E27FC236}">
                <a16:creationId xmlns:a16="http://schemas.microsoft.com/office/drawing/2014/main" id="{9EB4995A-3C0D-EC34-F9DC-C94F01290F12}"/>
              </a:ext>
            </a:extLst>
          </p:cNvPr>
          <p:cNvSpPr/>
          <p:nvPr/>
        </p:nvSpPr>
        <p:spPr>
          <a:xfrm>
            <a:off x="492622" y="4331970"/>
            <a:ext cx="4646440"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8980CFD-B94F-78EE-B551-2D3C2E608555}"/>
              </a:ext>
            </a:extLst>
          </p:cNvPr>
          <p:cNvCxnSpPr>
            <a:cxnSpLocks/>
          </p:cNvCxnSpPr>
          <p:nvPr/>
        </p:nvCxnSpPr>
        <p:spPr>
          <a:xfrm>
            <a:off x="2238444" y="43428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D3CF3D5-0385-7D65-F2EE-100262F293BE}"/>
              </a:ext>
            </a:extLst>
          </p:cNvPr>
          <p:cNvSpPr txBox="1"/>
          <p:nvPr/>
        </p:nvSpPr>
        <p:spPr>
          <a:xfrm>
            <a:off x="1022888" y="6446820"/>
            <a:ext cx="731290" cy="307777"/>
          </a:xfrm>
          <a:prstGeom prst="rect">
            <a:avLst/>
          </a:prstGeom>
          <a:noFill/>
        </p:spPr>
        <p:txBody>
          <a:bodyPr wrap="none" rtlCol="0">
            <a:spAutoFit/>
          </a:bodyPr>
          <a:lstStyle/>
          <a:p>
            <a:pPr algn="ctr"/>
            <a:r>
              <a:rPr lang="en-US" dirty="0"/>
              <a:t>Time 1</a:t>
            </a:r>
          </a:p>
        </p:txBody>
      </p:sp>
      <p:sp>
        <p:nvSpPr>
          <p:cNvPr id="91" name="TextBox 90">
            <a:extLst>
              <a:ext uri="{FF2B5EF4-FFF2-40B4-BE49-F238E27FC236}">
                <a16:creationId xmlns:a16="http://schemas.microsoft.com/office/drawing/2014/main" id="{BCF19CE1-1623-A2D5-B629-8C60D284A000}"/>
              </a:ext>
            </a:extLst>
          </p:cNvPr>
          <p:cNvSpPr txBox="1"/>
          <p:nvPr/>
        </p:nvSpPr>
        <p:spPr>
          <a:xfrm>
            <a:off x="3383233" y="6460251"/>
            <a:ext cx="731290" cy="307777"/>
          </a:xfrm>
          <a:prstGeom prst="rect">
            <a:avLst/>
          </a:prstGeom>
          <a:noFill/>
        </p:spPr>
        <p:txBody>
          <a:bodyPr wrap="none" rtlCol="0">
            <a:spAutoFit/>
          </a:bodyPr>
          <a:lstStyle/>
          <a:p>
            <a:pPr algn="ctr"/>
            <a:r>
              <a:rPr lang="en-US" dirty="0"/>
              <a:t>Time 2</a:t>
            </a:r>
          </a:p>
        </p:txBody>
      </p:sp>
      <p:grpSp>
        <p:nvGrpSpPr>
          <p:cNvPr id="92" name="Group 91">
            <a:extLst>
              <a:ext uri="{FF2B5EF4-FFF2-40B4-BE49-F238E27FC236}">
                <a16:creationId xmlns:a16="http://schemas.microsoft.com/office/drawing/2014/main" id="{651D9C27-010A-1A0E-8481-DF399699A1E0}"/>
              </a:ext>
            </a:extLst>
          </p:cNvPr>
          <p:cNvGrpSpPr/>
          <p:nvPr/>
        </p:nvGrpSpPr>
        <p:grpSpPr>
          <a:xfrm>
            <a:off x="10366601" y="4269802"/>
            <a:ext cx="1648208" cy="1280559"/>
            <a:chOff x="5122401" y="2917829"/>
            <a:chExt cx="1648208" cy="1280559"/>
          </a:xfrm>
        </p:grpSpPr>
        <p:sp>
          <p:nvSpPr>
            <p:cNvPr id="93" name="Pentagon 92">
              <a:extLst>
                <a:ext uri="{FF2B5EF4-FFF2-40B4-BE49-F238E27FC236}">
                  <a16:creationId xmlns:a16="http://schemas.microsoft.com/office/drawing/2014/main" id="{A78AB9ED-317E-C7AB-F58C-EF646D101A45}"/>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4" name="Pentagon 93">
              <a:extLst>
                <a:ext uri="{FF2B5EF4-FFF2-40B4-BE49-F238E27FC236}">
                  <a16:creationId xmlns:a16="http://schemas.microsoft.com/office/drawing/2014/main" id="{1580163C-0B67-C3E4-0071-78871BF12B40}"/>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5" name="Pentagon 94">
              <a:extLst>
                <a:ext uri="{FF2B5EF4-FFF2-40B4-BE49-F238E27FC236}">
                  <a16:creationId xmlns:a16="http://schemas.microsoft.com/office/drawing/2014/main" id="{4A6D783C-C70D-E296-80A3-B8955AA7C705}"/>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6" name="Straight Connector 95">
              <a:extLst>
                <a:ext uri="{FF2B5EF4-FFF2-40B4-BE49-F238E27FC236}">
                  <a16:creationId xmlns:a16="http://schemas.microsoft.com/office/drawing/2014/main" id="{387FDE63-80A3-726D-E258-87AC44388FDC}"/>
                </a:ext>
              </a:extLst>
            </p:cNvPr>
            <p:cNvCxnSpPr>
              <a:cxnSpLocks/>
              <a:stCxn id="95" idx="1"/>
              <a:endCxn id="93"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C9D0131-42B9-16B7-5B8B-5BF38CB08DFC}"/>
                </a:ext>
              </a:extLst>
            </p:cNvPr>
            <p:cNvCxnSpPr>
              <a:cxnSpLocks/>
              <a:stCxn id="95" idx="5"/>
              <a:endCxn id="94"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509F28C-0012-219B-2DB9-C8CFC1CD751A}"/>
                </a:ext>
              </a:extLst>
            </p:cNvPr>
            <p:cNvCxnSpPr>
              <a:cxnSpLocks/>
              <a:stCxn id="94" idx="1"/>
              <a:endCxn id="93"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15AB7A0-909C-A802-25DD-BC264B313AB6}"/>
                </a:ext>
              </a:extLst>
            </p:cNvPr>
            <p:cNvSpPr txBox="1"/>
            <p:nvPr/>
          </p:nvSpPr>
          <p:spPr>
            <a:xfrm>
              <a:off x="5122401" y="2917829"/>
              <a:ext cx="1648208" cy="307777"/>
            </a:xfrm>
            <a:prstGeom prst="rect">
              <a:avLst/>
            </a:prstGeom>
            <a:noFill/>
          </p:spPr>
          <p:txBody>
            <a:bodyPr wrap="none" rtlCol="0">
              <a:spAutoFit/>
            </a:bodyPr>
            <a:lstStyle/>
            <a:p>
              <a:r>
                <a:rPr lang="en-US" dirty="0"/>
                <a:t>Defining Concepts</a:t>
              </a:r>
            </a:p>
          </p:txBody>
        </p:sp>
      </p:grpSp>
    </p:spTree>
    <p:extLst>
      <p:ext uri="{BB962C8B-B14F-4D97-AF65-F5344CB8AC3E}">
        <p14:creationId xmlns:p14="http://schemas.microsoft.com/office/powerpoint/2010/main" val="68501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a:xfrm>
            <a:off x="739027" y="1772358"/>
            <a:ext cx="6670183" cy="4824167"/>
          </a:xfrm>
        </p:spPr>
        <p:txBody>
          <a:bodyPr>
            <a:normAutofit fontScale="85000" lnSpcReduction="20000"/>
          </a:bodyPr>
          <a:lstStyle/>
          <a:p>
            <a:pPr marL="114300" indent="0">
              <a:buNone/>
            </a:pPr>
            <a:r>
              <a:rPr lang="en-US" sz="2800" dirty="0">
                <a:solidFill>
                  <a:schemeClr val="tx1"/>
                </a:solidFill>
              </a:rPr>
              <a:t>The purpose of this thesis is to:</a:t>
            </a:r>
          </a:p>
          <a:p>
            <a:r>
              <a:rPr lang="en-US" sz="2800" dirty="0">
                <a:solidFill>
                  <a:schemeClr val="tx1"/>
                </a:solidFill>
              </a:rPr>
              <a:t>Develop applications and methods for creating social media training scenarios that are realistic by leveraging generative AI</a:t>
            </a:r>
          </a:p>
          <a:p>
            <a:endParaRPr lang="en-US" sz="2800" dirty="0">
              <a:solidFill>
                <a:schemeClr val="tx1"/>
              </a:solidFill>
            </a:endParaRPr>
          </a:p>
          <a:p>
            <a:r>
              <a:rPr lang="en-US" sz="2800" dirty="0">
                <a:solidFill>
                  <a:schemeClr val="tx1"/>
                </a:solidFill>
              </a:rPr>
              <a:t>Develop applications and methods for creating the synthetic social media datasets through the use of generative AI that match a tailored scenario while mirroring real world data </a:t>
            </a:r>
          </a:p>
          <a:p>
            <a:endParaRPr lang="en-US" sz="2800" dirty="0">
              <a:solidFill>
                <a:schemeClr val="tx1"/>
              </a:solidFill>
            </a:endParaRPr>
          </a:p>
          <a:p>
            <a:r>
              <a:rPr lang="en-US" sz="2800" dirty="0">
                <a:solidFill>
                  <a:schemeClr val="tx1"/>
                </a:solidFill>
              </a:rPr>
              <a:t>Develop methods for detecting the effects of BEND maneuver within topic groups and connect these effects to broader campaigns</a:t>
            </a:r>
          </a:p>
          <a:p>
            <a:endParaRPr lang="en-US" sz="2800" dirty="0">
              <a:solidFill>
                <a:schemeClr val="tx1"/>
              </a:solidFill>
            </a:endParaRPr>
          </a:p>
          <a:p>
            <a:endParaRPr lang="en-US" sz="2800" dirty="0">
              <a:solidFill>
                <a:schemeClr val="tx1"/>
              </a:solidFill>
            </a:endParaRPr>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Arrow: Right 4">
            <a:extLst>
              <a:ext uri="{FF2B5EF4-FFF2-40B4-BE49-F238E27FC236}">
                <a16:creationId xmlns:a16="http://schemas.microsoft.com/office/drawing/2014/main" id="{9E5B8199-6F9D-08E6-7AB5-78BBA204173B}"/>
              </a:ext>
            </a:extLst>
          </p:cNvPr>
          <p:cNvSpPr/>
          <p:nvPr/>
        </p:nvSpPr>
        <p:spPr>
          <a:xfrm>
            <a:off x="7508384" y="2450236"/>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64460D2-D147-8773-A41B-2C1A6344826D}"/>
              </a:ext>
            </a:extLst>
          </p:cNvPr>
          <p:cNvSpPr txBox="1"/>
          <p:nvPr/>
        </p:nvSpPr>
        <p:spPr>
          <a:xfrm>
            <a:off x="8737728" y="2290866"/>
            <a:ext cx="2034615"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AESOP</a:t>
            </a:r>
          </a:p>
        </p:txBody>
      </p:sp>
      <p:sp>
        <p:nvSpPr>
          <p:cNvPr id="7" name="Arrow: Right 6">
            <a:extLst>
              <a:ext uri="{FF2B5EF4-FFF2-40B4-BE49-F238E27FC236}">
                <a16:creationId xmlns:a16="http://schemas.microsoft.com/office/drawing/2014/main" id="{81B77AD5-9D0C-C613-61BE-34B10EC01C57}"/>
              </a:ext>
            </a:extLst>
          </p:cNvPr>
          <p:cNvSpPr/>
          <p:nvPr/>
        </p:nvSpPr>
        <p:spPr>
          <a:xfrm>
            <a:off x="7505915" y="3885480"/>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CEA6B35-44BE-7517-B181-F3934A625867}"/>
              </a:ext>
            </a:extLst>
          </p:cNvPr>
          <p:cNvSpPr txBox="1"/>
          <p:nvPr/>
        </p:nvSpPr>
        <p:spPr>
          <a:xfrm>
            <a:off x="8735260" y="3711297"/>
            <a:ext cx="3519979" cy="646331"/>
          </a:xfrm>
          <a:prstGeom prst="rect">
            <a:avLst/>
          </a:prstGeom>
          <a:noFill/>
        </p:spPr>
        <p:txBody>
          <a:bodyPr wrap="square" rtlCol="0">
            <a:spAutoFit/>
          </a:bodyPr>
          <a:lstStyle/>
          <a:p>
            <a:r>
              <a:rPr lang="en-US" sz="3600" b="1" dirty="0" err="1">
                <a:latin typeface="Cambria" panose="02040503050406030204" pitchFamily="18" charset="0"/>
                <a:ea typeface="Cambria" panose="02040503050406030204" pitchFamily="18" charset="0"/>
              </a:rPr>
              <a:t>SynTel</a:t>
            </a:r>
            <a:r>
              <a:rPr lang="en-US" sz="3600" b="1" dirty="0">
                <a:latin typeface="Cambria" panose="02040503050406030204" pitchFamily="18" charset="0"/>
                <a:ea typeface="Cambria" panose="02040503050406030204" pitchFamily="18" charset="0"/>
              </a:rPr>
              <a:t>/X</a:t>
            </a:r>
          </a:p>
        </p:txBody>
      </p:sp>
      <p:sp>
        <p:nvSpPr>
          <p:cNvPr id="9" name="Arrow: Right 8">
            <a:extLst>
              <a:ext uri="{FF2B5EF4-FFF2-40B4-BE49-F238E27FC236}">
                <a16:creationId xmlns:a16="http://schemas.microsoft.com/office/drawing/2014/main" id="{BC87100D-AAF0-B375-64AB-0E9DA05A7879}"/>
              </a:ext>
            </a:extLst>
          </p:cNvPr>
          <p:cNvSpPr/>
          <p:nvPr/>
        </p:nvSpPr>
        <p:spPr>
          <a:xfrm>
            <a:off x="7505915" y="5302648"/>
            <a:ext cx="1033467" cy="42298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C03DFC8-1775-EBAD-4282-E646B6DD717D}"/>
              </a:ext>
            </a:extLst>
          </p:cNvPr>
          <p:cNvSpPr txBox="1"/>
          <p:nvPr/>
        </p:nvSpPr>
        <p:spPr>
          <a:xfrm>
            <a:off x="8737728" y="5131728"/>
            <a:ext cx="3519979" cy="646331"/>
          </a:xfrm>
          <a:prstGeom prst="rect">
            <a:avLst/>
          </a:prstGeom>
          <a:noFill/>
        </p:spPr>
        <p:txBody>
          <a:bodyPr wrap="square" rtlCol="0">
            <a:spAutoFit/>
          </a:bodyPr>
          <a:lstStyle/>
          <a:p>
            <a:r>
              <a:rPr lang="en-US" sz="3600" b="1" dirty="0">
                <a:latin typeface="Cambria" panose="02040503050406030204" pitchFamily="18" charset="0"/>
                <a:ea typeface="Cambria" panose="02040503050406030204" pitchFamily="18" charset="0"/>
              </a:rPr>
              <a:t>BEND-effects</a:t>
            </a:r>
          </a:p>
        </p:txBody>
      </p:sp>
    </p:spTree>
    <p:extLst>
      <p:ext uri="{BB962C8B-B14F-4D97-AF65-F5344CB8AC3E}">
        <p14:creationId xmlns:p14="http://schemas.microsoft.com/office/powerpoint/2010/main" val="675998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287AB68-51A4-2498-6D5D-CF0FE9A59F1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C062F41-1FBB-FE81-4222-2B3B563CC54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912B20C5-B14A-1DAB-9C40-1744AFBE76DE}"/>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50</a:t>
            </a:fld>
            <a:endParaRPr dirty="0"/>
          </a:p>
        </p:txBody>
      </p:sp>
      <p:pic>
        <p:nvPicPr>
          <p:cNvPr id="33" name="Picture 32" descr="A chart of a graph&#10;&#10;Description automatically generated with medium confidence">
            <a:extLst>
              <a:ext uri="{FF2B5EF4-FFF2-40B4-BE49-F238E27FC236}">
                <a16:creationId xmlns:a16="http://schemas.microsoft.com/office/drawing/2014/main" id="{6AF33D3B-5FC6-F658-89F8-67347A8FB94B}"/>
              </a:ext>
            </a:extLst>
          </p:cNvPr>
          <p:cNvPicPr>
            <a:picLocks noChangeAspect="1"/>
          </p:cNvPicPr>
          <p:nvPr/>
        </p:nvPicPr>
        <p:blipFill>
          <a:blip r:embed="rId3"/>
          <a:stretch>
            <a:fillRect/>
          </a:stretch>
        </p:blipFill>
        <p:spPr>
          <a:xfrm>
            <a:off x="1045984" y="1641588"/>
            <a:ext cx="8865020" cy="5216412"/>
          </a:xfrm>
          <a:prstGeom prst="rect">
            <a:avLst/>
          </a:prstGeom>
        </p:spPr>
      </p:pic>
    </p:spTree>
    <p:extLst>
      <p:ext uri="{BB962C8B-B14F-4D97-AF65-F5344CB8AC3E}">
        <p14:creationId xmlns:p14="http://schemas.microsoft.com/office/powerpoint/2010/main" val="1292570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1936D-E0B4-0B92-731B-BEC4782F6C63}"/>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55E877ED-7A21-17DF-B003-E7A369B06F4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51</a:t>
            </a:fld>
            <a:endParaRPr lang="en-US"/>
          </a:p>
        </p:txBody>
      </p:sp>
      <p:graphicFrame>
        <p:nvGraphicFramePr>
          <p:cNvPr id="5" name="Content Placeholder 3">
            <a:extLst>
              <a:ext uri="{FF2B5EF4-FFF2-40B4-BE49-F238E27FC236}">
                <a16:creationId xmlns:a16="http://schemas.microsoft.com/office/drawing/2014/main" id="{8751F3A7-7BFF-6E4E-39B9-9A808EC23060}"/>
              </a:ext>
            </a:extLst>
          </p:cNvPr>
          <p:cNvGraphicFramePr>
            <a:graphicFrameLocks/>
          </p:cNvGraphicFramePr>
          <p:nvPr>
            <p:extLst>
              <p:ext uri="{D42A27DB-BD31-4B8C-83A1-F6EECF244321}">
                <p14:modId xmlns:p14="http://schemas.microsoft.com/office/powerpoint/2010/main" val="1555348727"/>
              </p:ext>
            </p:extLst>
          </p:nvPr>
        </p:nvGraphicFramePr>
        <p:xfrm>
          <a:off x="422768" y="1746250"/>
          <a:ext cx="11346464" cy="3850832"/>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58736">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Back</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Negate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Build</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create a group, or the appearance of a group, where there was none before</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TOG Cluster agent composition</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Narrow</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Bridge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build a connection between two or more groups or create the appearance of such a connection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Neutralize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cause a group to be, or appear to be, no longer of relevance, e.g., because it was dismantled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Boost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Neglect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6609647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8DA52E-D708-B35A-609D-BBD4197D6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37D759-2E72-01C3-5A66-B7FAD2EEABD7}"/>
              </a:ext>
            </a:extLst>
          </p:cNvPr>
          <p:cNvSpPr>
            <a:spLocks noGrp="1"/>
          </p:cNvSpPr>
          <p:nvPr>
            <p:ph type="title"/>
          </p:nvPr>
        </p:nvSpPr>
        <p:spPr/>
        <p:txBody>
          <a:bodyPr/>
          <a:lstStyle/>
          <a:p>
            <a:r>
              <a:rPr lang="en-US" dirty="0"/>
              <a:t>BEND-Effects</a:t>
            </a:r>
          </a:p>
        </p:txBody>
      </p:sp>
      <p:sp>
        <p:nvSpPr>
          <p:cNvPr id="3" name="Slide Number Placeholder 2">
            <a:extLst>
              <a:ext uri="{FF2B5EF4-FFF2-40B4-BE49-F238E27FC236}">
                <a16:creationId xmlns:a16="http://schemas.microsoft.com/office/drawing/2014/main" id="{BBDF135D-23C9-686D-CC1F-220BB6B7E9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graphicFrame>
        <p:nvGraphicFramePr>
          <p:cNvPr id="5" name="Content Placeholder 3">
            <a:extLst>
              <a:ext uri="{FF2B5EF4-FFF2-40B4-BE49-F238E27FC236}">
                <a16:creationId xmlns:a16="http://schemas.microsoft.com/office/drawing/2014/main" id="{6ADA6D08-A4ED-9992-BBB7-9FBE027709C1}"/>
              </a:ext>
            </a:extLst>
          </p:cNvPr>
          <p:cNvGraphicFramePr>
            <a:graphicFrameLocks/>
          </p:cNvGraphicFramePr>
          <p:nvPr>
            <p:extLst>
              <p:ext uri="{D42A27DB-BD31-4B8C-83A1-F6EECF244321}">
                <p14:modId xmlns:p14="http://schemas.microsoft.com/office/powerpoint/2010/main" val="2794803179"/>
              </p:ext>
            </p:extLst>
          </p:nvPr>
        </p:nvGraphicFramePr>
        <p:xfrm>
          <a:off x="422768" y="1717441"/>
          <a:ext cx="11346464" cy="4114800"/>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68709">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Excite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rowSpan="2">
                  <a:txBody>
                    <a:bodyPr/>
                    <a:lstStyle/>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Dismay</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16031881"/>
                  </a:ext>
                </a:extLst>
              </a:tr>
              <a:tr h="281181">
                <a:tc>
                  <a:txBody>
                    <a:bodyPr/>
                    <a:lstStyle/>
                    <a:p>
                      <a:pPr marL="0" marR="0">
                        <a:spcBef>
                          <a:spcPts val="0"/>
                        </a:spcBef>
                        <a:spcAft>
                          <a:spcPts val="0"/>
                        </a:spcAft>
                      </a:pPr>
                      <a:r>
                        <a:rPr lang="en-US" sz="1200" b="1" dirty="0">
                          <a:effectLst/>
                          <a:latin typeface="+mn-lt"/>
                          <a:ea typeface="Cambria" panose="02040503050406030204" pitchFamily="18" charset="0"/>
                        </a:rPr>
                        <a:t>Explain</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clarify a topic to the targeted community or actor  often by providing details on, or elaborations on, the topic</a:t>
                      </a: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52022688"/>
                  </a:ext>
                </a:extLst>
              </a:tr>
              <a:tr h="226537">
                <a:tc>
                  <a:txBody>
                    <a:bodyPr/>
                    <a:lstStyle/>
                    <a:p>
                      <a:pPr marL="0" marR="0">
                        <a:spcBef>
                          <a:spcPts val="0"/>
                        </a:spcBef>
                        <a:spcAft>
                          <a:spcPts val="0"/>
                        </a:spcAft>
                      </a:pPr>
                      <a:r>
                        <a:rPr lang="en-US" sz="1200" b="1" dirty="0">
                          <a:effectLst/>
                          <a:latin typeface="+mn-lt"/>
                          <a:ea typeface="Cambria" panose="02040503050406030204" pitchFamily="18" charset="0"/>
                        </a:rPr>
                        <a:t>Distort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988930199"/>
                  </a:ext>
                </a:extLst>
              </a:tr>
              <a:tr h="393654">
                <a:tc>
                  <a:txBody>
                    <a:bodyPr/>
                    <a:lstStyle/>
                    <a:p>
                      <a:pPr marL="0" marR="0">
                        <a:spcBef>
                          <a:spcPts val="0"/>
                        </a:spcBef>
                        <a:spcAft>
                          <a:spcPts val="0"/>
                        </a:spcAft>
                      </a:pPr>
                      <a:r>
                        <a:rPr lang="en-US" sz="1200" b="1" dirty="0">
                          <a:effectLst/>
                          <a:latin typeface="+mn-lt"/>
                          <a:ea typeface="Cambria" panose="02040503050406030204" pitchFamily="18" charset="0"/>
                        </a:rPr>
                        <a:t>Engage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rowSpan="2">
                  <a:txBody>
                    <a:bodyPr/>
                    <a:lstStyle/>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92077337"/>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Dismiss</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1259348"/>
                  </a:ext>
                </a:extLst>
              </a:tr>
              <a:tr h="393654">
                <a:tc>
                  <a:txBody>
                    <a:bodyPr/>
                    <a:lstStyle/>
                    <a:p>
                      <a:pPr marL="0" marR="0">
                        <a:spcBef>
                          <a:spcPts val="0"/>
                        </a:spcBef>
                        <a:spcAft>
                          <a:spcPts val="0"/>
                        </a:spcAft>
                      </a:pPr>
                      <a:r>
                        <a:rPr lang="en-US" sz="1200" b="1">
                          <a:effectLst/>
                          <a:latin typeface="+mn-lt"/>
                          <a:ea typeface="Cambria" panose="02040503050406030204" pitchFamily="18" charset="0"/>
                        </a:rPr>
                        <a:t>Enhance</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rowSpan="2">
                  <a:txBody>
                    <a:bodyPr/>
                    <a:lstStyle/>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704010813"/>
                  </a:ext>
                </a:extLst>
              </a:tr>
              <a:tr h="337418">
                <a:tc>
                  <a:txBody>
                    <a:bodyPr/>
                    <a:lstStyle/>
                    <a:p>
                      <a:pPr marL="0" marR="0">
                        <a:spcBef>
                          <a:spcPts val="0"/>
                        </a:spcBef>
                        <a:spcAft>
                          <a:spcPts val="0"/>
                        </a:spcAft>
                      </a:pPr>
                      <a:r>
                        <a:rPr lang="en-US" sz="1200" b="1" dirty="0">
                          <a:effectLst/>
                          <a:latin typeface="+mn-lt"/>
                          <a:ea typeface="Cambria" panose="02040503050406030204" pitchFamily="18" charset="0"/>
                        </a:rPr>
                        <a:t>Distract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tc vMerge="1">
                  <a:txBody>
                    <a:bodyPr/>
                    <a:lstStyle/>
                    <a:p>
                      <a:endParaRPr lang="en-US" sz="1200" b="1" dirty="0">
                        <a:latin typeface="Cambria" panose="02040503050406030204" pitchFamily="18" charset="0"/>
                        <a:ea typeface="Cambria" panose="02040503050406030204" pitchFamily="18" charset="0"/>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377980202"/>
                  </a:ext>
                </a:extLst>
              </a:tr>
            </a:tbl>
          </a:graphicData>
        </a:graphic>
      </p:graphicFrame>
    </p:spTree>
    <p:extLst>
      <p:ext uri="{BB962C8B-B14F-4D97-AF65-F5344CB8AC3E}">
        <p14:creationId xmlns:p14="http://schemas.microsoft.com/office/powerpoint/2010/main" val="31030685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C10DF54-3796-0019-A9B8-73459FDCCF8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D606340-F594-BEFA-34BB-C96A162891B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Case Studies</a:t>
            </a:r>
            <a:endParaRPr sz="3900" dirty="0"/>
          </a:p>
        </p:txBody>
      </p:sp>
      <p:sp>
        <p:nvSpPr>
          <p:cNvPr id="127" name="Google Shape;127;g227a5b56a84_0_7">
            <a:extLst>
              <a:ext uri="{FF2B5EF4-FFF2-40B4-BE49-F238E27FC236}">
                <a16:creationId xmlns:a16="http://schemas.microsoft.com/office/drawing/2014/main" id="{660AA1F1-2A12-8D80-A6F7-61BB57CFFB36}"/>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53</a:t>
            </a:fld>
            <a:endParaRPr/>
          </a:p>
        </p:txBody>
      </p:sp>
      <p:pic>
        <p:nvPicPr>
          <p:cNvPr id="5" name="Picture 4">
            <a:extLst>
              <a:ext uri="{FF2B5EF4-FFF2-40B4-BE49-F238E27FC236}">
                <a16:creationId xmlns:a16="http://schemas.microsoft.com/office/drawing/2014/main" id="{676845DB-E050-F0C2-171C-48A5E25A2A56}"/>
              </a:ext>
            </a:extLst>
          </p:cNvPr>
          <p:cNvPicPr>
            <a:picLocks noChangeAspect="1"/>
          </p:cNvPicPr>
          <p:nvPr/>
        </p:nvPicPr>
        <p:blipFill>
          <a:blip r:embed="rId3"/>
          <a:srcRect t="6514"/>
          <a:stretch/>
        </p:blipFill>
        <p:spPr>
          <a:xfrm>
            <a:off x="461548" y="2451948"/>
            <a:ext cx="11078308" cy="1954104"/>
          </a:xfrm>
          <a:prstGeom prst="rect">
            <a:avLst/>
          </a:prstGeom>
        </p:spPr>
      </p:pic>
    </p:spTree>
    <p:extLst>
      <p:ext uri="{BB962C8B-B14F-4D97-AF65-F5344CB8AC3E}">
        <p14:creationId xmlns:p14="http://schemas.microsoft.com/office/powerpoint/2010/main" val="109594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D7405-C4ED-8ED1-6F97-9D84B116D561}"/>
              </a:ext>
            </a:extLst>
          </p:cNvPr>
          <p:cNvSpPr>
            <a:spLocks noGrp="1"/>
          </p:cNvSpPr>
          <p:nvPr>
            <p:ph type="title"/>
          </p:nvPr>
        </p:nvSpPr>
        <p:spPr/>
        <p:txBody>
          <a:bodyPr/>
          <a:lstStyle/>
          <a:p>
            <a:r>
              <a:rPr lang="en-US" dirty="0"/>
              <a:t>Balikatan 22</a:t>
            </a:r>
          </a:p>
        </p:txBody>
      </p:sp>
      <p:sp>
        <p:nvSpPr>
          <p:cNvPr id="3" name="Slide Number Placeholder 2">
            <a:extLst>
              <a:ext uri="{FF2B5EF4-FFF2-40B4-BE49-F238E27FC236}">
                <a16:creationId xmlns:a16="http://schemas.microsoft.com/office/drawing/2014/main" id="{8FA5646D-C2F7-A02D-B9F1-51EE8CEBB9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pic>
        <p:nvPicPr>
          <p:cNvPr id="5" name="Picture 4" descr="A screenshot of a computer&#10;&#10;AI-generated content may be incorrect.">
            <a:extLst>
              <a:ext uri="{FF2B5EF4-FFF2-40B4-BE49-F238E27FC236}">
                <a16:creationId xmlns:a16="http://schemas.microsoft.com/office/drawing/2014/main" id="{B7D96247-E503-8CF1-9E8B-6860CDB34C23}"/>
              </a:ext>
            </a:extLst>
          </p:cNvPr>
          <p:cNvPicPr>
            <a:picLocks noChangeAspect="1"/>
          </p:cNvPicPr>
          <p:nvPr/>
        </p:nvPicPr>
        <p:blipFill>
          <a:blip r:embed="rId2"/>
          <a:stretch>
            <a:fillRect/>
          </a:stretch>
        </p:blipFill>
        <p:spPr>
          <a:xfrm>
            <a:off x="379128" y="1987060"/>
            <a:ext cx="6462477" cy="4284785"/>
          </a:xfrm>
          <a:prstGeom prst="rect">
            <a:avLst/>
          </a:prstGeom>
        </p:spPr>
      </p:pic>
      <p:sp>
        <p:nvSpPr>
          <p:cNvPr id="6" name="TextBox 5">
            <a:extLst>
              <a:ext uri="{FF2B5EF4-FFF2-40B4-BE49-F238E27FC236}">
                <a16:creationId xmlns:a16="http://schemas.microsoft.com/office/drawing/2014/main" id="{67B76D54-1C90-4788-29CD-A10A5B2C2AA9}"/>
              </a:ext>
            </a:extLst>
          </p:cNvPr>
          <p:cNvSpPr txBox="1"/>
          <p:nvPr/>
        </p:nvSpPr>
        <p:spPr>
          <a:xfrm>
            <a:off x="7130282" y="1819567"/>
            <a:ext cx="4618298" cy="4093428"/>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X/Twitter pull from 07 April – 14 April 2022.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Balikatan is an annual bilateral military exercises between the US and the Philippines. In 2022, it ran from 28 March to 08 April and coincided with the 75th anniversary of U.S.-Philippine security cooperation.</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4 communities found - LLM auto-summarized a name for each community using group concepts</a:t>
            </a:r>
          </a:p>
        </p:txBody>
      </p:sp>
    </p:spTree>
    <p:extLst>
      <p:ext uri="{BB962C8B-B14F-4D97-AF65-F5344CB8AC3E}">
        <p14:creationId xmlns:p14="http://schemas.microsoft.com/office/powerpoint/2010/main" val="23764805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CD2134-F883-29AF-E820-EFAE330E75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C9BF94-5812-2855-8317-7B95DD76B6B0}"/>
              </a:ext>
            </a:extLst>
          </p:cNvPr>
          <p:cNvSpPr>
            <a:spLocks noGrp="1"/>
          </p:cNvSpPr>
          <p:nvPr>
            <p:ph type="title"/>
          </p:nvPr>
        </p:nvSpPr>
        <p:spPr/>
        <p:txBody>
          <a:bodyPr/>
          <a:lstStyle/>
          <a:p>
            <a:r>
              <a:rPr lang="en-US" dirty="0"/>
              <a:t>Balikatan 22 (BUILD/NARROW)</a:t>
            </a:r>
          </a:p>
        </p:txBody>
      </p:sp>
      <p:sp>
        <p:nvSpPr>
          <p:cNvPr id="3" name="Slide Number Placeholder 2">
            <a:extLst>
              <a:ext uri="{FF2B5EF4-FFF2-40B4-BE49-F238E27FC236}">
                <a16:creationId xmlns:a16="http://schemas.microsoft.com/office/drawing/2014/main" id="{EDE7DE54-7C02-FB22-8E84-A93763BDAE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5" name="Picture 4" descr="A diagram of a network&#10;&#10;AI-generated content may be incorrect.">
            <a:extLst>
              <a:ext uri="{FF2B5EF4-FFF2-40B4-BE49-F238E27FC236}">
                <a16:creationId xmlns:a16="http://schemas.microsoft.com/office/drawing/2014/main" id="{E0CA6179-60DB-9F4D-C9F0-1445DE72AF8A}"/>
              </a:ext>
            </a:extLst>
          </p:cNvPr>
          <p:cNvPicPr>
            <a:picLocks noChangeAspect="1"/>
          </p:cNvPicPr>
          <p:nvPr/>
        </p:nvPicPr>
        <p:blipFill>
          <a:blip r:embed="rId2"/>
          <a:stretch>
            <a:fillRect/>
          </a:stretch>
        </p:blipFill>
        <p:spPr>
          <a:xfrm>
            <a:off x="268723" y="1709859"/>
            <a:ext cx="7046001" cy="5011616"/>
          </a:xfrm>
          <a:prstGeom prst="rect">
            <a:avLst/>
          </a:prstGeom>
        </p:spPr>
      </p:pic>
      <p:pic>
        <p:nvPicPr>
          <p:cNvPr id="7" name="Picture 6" descr="A diagram of a network&#10;&#10;AI-generated content may be incorrect.">
            <a:extLst>
              <a:ext uri="{FF2B5EF4-FFF2-40B4-BE49-F238E27FC236}">
                <a16:creationId xmlns:a16="http://schemas.microsoft.com/office/drawing/2014/main" id="{7D4B7051-1394-D17E-CE15-B23A544F7757}"/>
              </a:ext>
            </a:extLst>
          </p:cNvPr>
          <p:cNvPicPr>
            <a:picLocks noChangeAspect="1"/>
          </p:cNvPicPr>
          <p:nvPr/>
        </p:nvPicPr>
        <p:blipFill>
          <a:blip r:embed="rId3"/>
          <a:stretch>
            <a:fillRect/>
          </a:stretch>
        </p:blipFill>
        <p:spPr>
          <a:xfrm>
            <a:off x="7555384" y="4019257"/>
            <a:ext cx="2866431" cy="2038809"/>
          </a:xfrm>
          <a:prstGeom prst="rect">
            <a:avLst/>
          </a:prstGeom>
        </p:spPr>
      </p:pic>
      <p:pic>
        <p:nvPicPr>
          <p:cNvPr id="9" name="Picture 8" descr="A diagram of a network&#10;&#10;AI-generated content may be incorrect.">
            <a:extLst>
              <a:ext uri="{FF2B5EF4-FFF2-40B4-BE49-F238E27FC236}">
                <a16:creationId xmlns:a16="http://schemas.microsoft.com/office/drawing/2014/main" id="{498A2C84-5F6D-AAB9-B770-906CA3930322}"/>
              </a:ext>
            </a:extLst>
          </p:cNvPr>
          <p:cNvPicPr>
            <a:picLocks noChangeAspect="1"/>
          </p:cNvPicPr>
          <p:nvPr/>
        </p:nvPicPr>
        <p:blipFill>
          <a:blip r:embed="rId4"/>
          <a:stretch>
            <a:fillRect/>
          </a:stretch>
        </p:blipFill>
        <p:spPr>
          <a:xfrm>
            <a:off x="7560092" y="1798172"/>
            <a:ext cx="2866431" cy="2038810"/>
          </a:xfrm>
          <a:prstGeom prst="rect">
            <a:avLst/>
          </a:prstGeom>
        </p:spPr>
      </p:pic>
      <p:sp>
        <p:nvSpPr>
          <p:cNvPr id="10" name="TextBox 9">
            <a:extLst>
              <a:ext uri="{FF2B5EF4-FFF2-40B4-BE49-F238E27FC236}">
                <a16:creationId xmlns:a16="http://schemas.microsoft.com/office/drawing/2014/main" id="{5DB2153D-2EE9-5FE2-68CD-1A1DEBC4DDC6}"/>
              </a:ext>
            </a:extLst>
          </p:cNvPr>
          <p:cNvSpPr txBox="1"/>
          <p:nvPr/>
        </p:nvSpPr>
        <p:spPr>
          <a:xfrm>
            <a:off x="10421815" y="4409619"/>
            <a:ext cx="1693985" cy="1015663"/>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Normalized Mutual Information</a:t>
            </a:r>
          </a:p>
        </p:txBody>
      </p:sp>
      <p:sp>
        <p:nvSpPr>
          <p:cNvPr id="12" name="TextBox 11">
            <a:extLst>
              <a:ext uri="{FF2B5EF4-FFF2-40B4-BE49-F238E27FC236}">
                <a16:creationId xmlns:a16="http://schemas.microsoft.com/office/drawing/2014/main" id="{82413C2B-8E5B-65DC-C0E0-8092412CAD1D}"/>
              </a:ext>
            </a:extLst>
          </p:cNvPr>
          <p:cNvSpPr txBox="1"/>
          <p:nvPr/>
        </p:nvSpPr>
        <p:spPr>
          <a:xfrm>
            <a:off x="10421815" y="2385084"/>
            <a:ext cx="1693985" cy="707886"/>
          </a:xfrm>
          <a:prstGeom prst="rect">
            <a:avLst/>
          </a:prstGeom>
          <a:noFill/>
        </p:spPr>
        <p:txBody>
          <a:bodyPr wrap="square" rtlCol="0">
            <a:spAutoFit/>
          </a:bodyPr>
          <a:lstStyle/>
          <a:p>
            <a:pPr algn="ctr"/>
            <a:r>
              <a:rPr lang="en-US" sz="2000" b="1" dirty="0">
                <a:latin typeface="Cambria" panose="02040503050406030204" pitchFamily="18" charset="0"/>
                <a:ea typeface="Cambria" panose="02040503050406030204" pitchFamily="18" charset="0"/>
              </a:rPr>
              <a:t>Adjusted Rand Index</a:t>
            </a:r>
          </a:p>
        </p:txBody>
      </p:sp>
    </p:spTree>
    <p:extLst>
      <p:ext uri="{BB962C8B-B14F-4D97-AF65-F5344CB8AC3E}">
        <p14:creationId xmlns:p14="http://schemas.microsoft.com/office/powerpoint/2010/main" val="39296620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3D161-D344-F78E-E526-224785A52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569825-175E-401D-E227-99050B09574E}"/>
              </a:ext>
            </a:extLst>
          </p:cNvPr>
          <p:cNvSpPr>
            <a:spLocks noGrp="1"/>
          </p:cNvSpPr>
          <p:nvPr>
            <p:ph type="title"/>
          </p:nvPr>
        </p:nvSpPr>
        <p:spPr/>
        <p:txBody>
          <a:bodyPr/>
          <a:lstStyle/>
          <a:p>
            <a:r>
              <a:rPr lang="en-US" dirty="0"/>
              <a:t>Balikatan 22 (EXCITE/DISMAY)</a:t>
            </a:r>
          </a:p>
        </p:txBody>
      </p:sp>
      <p:sp>
        <p:nvSpPr>
          <p:cNvPr id="3" name="Slide Number Placeholder 2">
            <a:extLst>
              <a:ext uri="{FF2B5EF4-FFF2-40B4-BE49-F238E27FC236}">
                <a16:creationId xmlns:a16="http://schemas.microsoft.com/office/drawing/2014/main" id="{743BE21F-8F83-969C-C799-915273306F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5" name="Picture 4" descr="A graph with different colored lines&#10;&#10;AI-generated content may be incorrect.">
            <a:extLst>
              <a:ext uri="{FF2B5EF4-FFF2-40B4-BE49-F238E27FC236}">
                <a16:creationId xmlns:a16="http://schemas.microsoft.com/office/drawing/2014/main" id="{23A90B13-BAAA-9833-0503-A6D82123D036}"/>
              </a:ext>
            </a:extLst>
          </p:cNvPr>
          <p:cNvPicPr>
            <a:picLocks noChangeAspect="1"/>
          </p:cNvPicPr>
          <p:nvPr/>
        </p:nvPicPr>
        <p:blipFill>
          <a:blip r:embed="rId2"/>
          <a:stretch>
            <a:fillRect/>
          </a:stretch>
        </p:blipFill>
        <p:spPr>
          <a:xfrm>
            <a:off x="393503" y="1865834"/>
            <a:ext cx="8056015" cy="4586010"/>
          </a:xfrm>
          <a:prstGeom prst="rect">
            <a:avLst/>
          </a:prstGeom>
        </p:spPr>
      </p:pic>
      <p:sp>
        <p:nvSpPr>
          <p:cNvPr id="10" name="TextBox 9">
            <a:extLst>
              <a:ext uri="{FF2B5EF4-FFF2-40B4-BE49-F238E27FC236}">
                <a16:creationId xmlns:a16="http://schemas.microsoft.com/office/drawing/2014/main" id="{19961390-9E9F-DF8B-8C46-3C31E6D40A37}"/>
              </a:ext>
            </a:extLst>
          </p:cNvPr>
          <p:cNvSpPr txBox="1"/>
          <p:nvPr/>
        </p:nvSpPr>
        <p:spPr>
          <a:xfrm>
            <a:off x="7130282" y="3326546"/>
            <a:ext cx="4618298" cy="1323439"/>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Dismay effects coincide with the end of the exercise</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Acceleration vs speed</a:t>
            </a:r>
          </a:p>
        </p:txBody>
      </p:sp>
    </p:spTree>
    <p:extLst>
      <p:ext uri="{BB962C8B-B14F-4D97-AF65-F5344CB8AC3E}">
        <p14:creationId xmlns:p14="http://schemas.microsoft.com/office/powerpoint/2010/main" val="4363857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751F41-54FE-B448-CC84-CA6EF689F0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C0ED1F-8604-ACFE-DEAD-6B25CCC140E8}"/>
              </a:ext>
            </a:extLst>
          </p:cNvPr>
          <p:cNvSpPr>
            <a:spLocks noGrp="1"/>
          </p:cNvSpPr>
          <p:nvPr>
            <p:ph type="title"/>
          </p:nvPr>
        </p:nvSpPr>
        <p:spPr/>
        <p:txBody>
          <a:bodyPr/>
          <a:lstStyle/>
          <a:p>
            <a:r>
              <a:rPr lang="en-US" dirty="0"/>
              <a:t>Balikatan 22 (ENGAGE/DISMISS)</a:t>
            </a:r>
          </a:p>
        </p:txBody>
      </p:sp>
      <p:sp>
        <p:nvSpPr>
          <p:cNvPr id="3" name="Slide Number Placeholder 2">
            <a:extLst>
              <a:ext uri="{FF2B5EF4-FFF2-40B4-BE49-F238E27FC236}">
                <a16:creationId xmlns:a16="http://schemas.microsoft.com/office/drawing/2014/main" id="{0D2A1F09-F16C-1DD3-3EC6-A1045CD04E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pic>
        <p:nvPicPr>
          <p:cNvPr id="5" name="Picture 4" descr="A green rectangular shapes with black text&#10;&#10;AI-generated content may be incorrect.">
            <a:extLst>
              <a:ext uri="{FF2B5EF4-FFF2-40B4-BE49-F238E27FC236}">
                <a16:creationId xmlns:a16="http://schemas.microsoft.com/office/drawing/2014/main" id="{7F2D75C1-B2FD-375D-DBFA-0E49CC234364}"/>
              </a:ext>
            </a:extLst>
          </p:cNvPr>
          <p:cNvPicPr>
            <a:picLocks noChangeAspect="1"/>
          </p:cNvPicPr>
          <p:nvPr/>
        </p:nvPicPr>
        <p:blipFill>
          <a:blip r:embed="rId3"/>
          <a:stretch>
            <a:fillRect/>
          </a:stretch>
        </p:blipFill>
        <p:spPr>
          <a:xfrm>
            <a:off x="6218147" y="2342728"/>
            <a:ext cx="5511825" cy="2725034"/>
          </a:xfrm>
          <a:prstGeom prst="rect">
            <a:avLst/>
          </a:prstGeom>
        </p:spPr>
      </p:pic>
      <p:pic>
        <p:nvPicPr>
          <p:cNvPr id="7" name="Picture 6" descr="A green and black graph&#10;&#10;AI-generated content may be incorrect.">
            <a:extLst>
              <a:ext uri="{FF2B5EF4-FFF2-40B4-BE49-F238E27FC236}">
                <a16:creationId xmlns:a16="http://schemas.microsoft.com/office/drawing/2014/main" id="{229C4AE9-BB20-A37A-AE69-E2E7DDA96AE8}"/>
              </a:ext>
            </a:extLst>
          </p:cNvPr>
          <p:cNvPicPr>
            <a:picLocks noChangeAspect="1"/>
          </p:cNvPicPr>
          <p:nvPr/>
        </p:nvPicPr>
        <p:blipFill>
          <a:blip r:embed="rId4"/>
          <a:stretch>
            <a:fillRect/>
          </a:stretch>
        </p:blipFill>
        <p:spPr>
          <a:xfrm>
            <a:off x="340208" y="2342728"/>
            <a:ext cx="5557535" cy="2747633"/>
          </a:xfrm>
          <a:prstGeom prst="rect">
            <a:avLst/>
          </a:prstGeom>
        </p:spPr>
      </p:pic>
      <p:sp>
        <p:nvSpPr>
          <p:cNvPr id="9" name="TextBox 8">
            <a:extLst>
              <a:ext uri="{FF2B5EF4-FFF2-40B4-BE49-F238E27FC236}">
                <a16:creationId xmlns:a16="http://schemas.microsoft.com/office/drawing/2014/main" id="{ACB8E7C2-BFDA-5C48-6EF6-1E801C45DF06}"/>
              </a:ext>
            </a:extLst>
          </p:cNvPr>
          <p:cNvSpPr txBox="1"/>
          <p:nvPr/>
        </p:nvSpPr>
        <p:spPr>
          <a:xfrm>
            <a:off x="1747520" y="5446910"/>
            <a:ext cx="8412480" cy="646331"/>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The Cordillera are an indigenous people in the Philippines who commemorate the 1980 killing of a tribal chieftain with Cordillera Day each year on 24 April.</a:t>
            </a:r>
          </a:p>
        </p:txBody>
      </p:sp>
    </p:spTree>
    <p:extLst>
      <p:ext uri="{BB962C8B-B14F-4D97-AF65-F5344CB8AC3E}">
        <p14:creationId xmlns:p14="http://schemas.microsoft.com/office/powerpoint/2010/main" val="1371327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D0B6A-9744-3EC0-3A68-6C78C863AE3C}"/>
            </a:ext>
          </a:extLst>
        </p:cNvPr>
        <p:cNvGrpSpPr/>
        <p:nvPr/>
      </p:nvGrpSpPr>
      <p:grpSpPr>
        <a:xfrm>
          <a:off x="0" y="0"/>
          <a:ext cx="0" cy="0"/>
          <a:chOff x="0" y="0"/>
          <a:chExt cx="0" cy="0"/>
        </a:xfrm>
      </p:grpSpPr>
      <p:pic>
        <p:nvPicPr>
          <p:cNvPr id="19" name="Picture 18" descr="A screenshot of a computer screen&#10;&#10;AI-generated content may be incorrect.">
            <a:extLst>
              <a:ext uri="{FF2B5EF4-FFF2-40B4-BE49-F238E27FC236}">
                <a16:creationId xmlns:a16="http://schemas.microsoft.com/office/drawing/2014/main" id="{CAF9DAE4-D201-0297-E4DA-3CAF450725C9}"/>
              </a:ext>
            </a:extLst>
          </p:cNvPr>
          <p:cNvPicPr>
            <a:picLocks noChangeAspect="1"/>
          </p:cNvPicPr>
          <p:nvPr/>
        </p:nvPicPr>
        <p:blipFill>
          <a:blip r:embed="rId3"/>
          <a:srcRect r="24920"/>
          <a:stretch/>
        </p:blipFill>
        <p:spPr>
          <a:xfrm>
            <a:off x="5802996" y="1708440"/>
            <a:ext cx="3874795" cy="5108919"/>
          </a:xfrm>
          <a:prstGeom prst="rect">
            <a:avLst/>
          </a:prstGeom>
        </p:spPr>
      </p:pic>
      <p:sp>
        <p:nvSpPr>
          <p:cNvPr id="2" name="Title 1">
            <a:extLst>
              <a:ext uri="{FF2B5EF4-FFF2-40B4-BE49-F238E27FC236}">
                <a16:creationId xmlns:a16="http://schemas.microsoft.com/office/drawing/2014/main" id="{0EF17987-C3C2-43D8-3415-C87E0292564C}"/>
              </a:ext>
            </a:extLst>
          </p:cNvPr>
          <p:cNvSpPr>
            <a:spLocks noGrp="1"/>
          </p:cNvSpPr>
          <p:nvPr>
            <p:ph type="title"/>
          </p:nvPr>
        </p:nvSpPr>
        <p:spPr/>
        <p:txBody>
          <a:bodyPr/>
          <a:lstStyle/>
          <a:p>
            <a:r>
              <a:rPr lang="en-US" dirty="0"/>
              <a:t>Balikatan 22 (ENHANCE/DISTRACT)</a:t>
            </a:r>
          </a:p>
        </p:txBody>
      </p:sp>
      <p:sp>
        <p:nvSpPr>
          <p:cNvPr id="3" name="Slide Number Placeholder 2">
            <a:extLst>
              <a:ext uri="{FF2B5EF4-FFF2-40B4-BE49-F238E27FC236}">
                <a16:creationId xmlns:a16="http://schemas.microsoft.com/office/drawing/2014/main" id="{0DEE16CD-0418-A820-0EC6-28A551E09D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pic>
        <p:nvPicPr>
          <p:cNvPr id="5" name="Picture 4" descr="A screenshot of a computer&#10;&#10;AI-generated content may be incorrect.">
            <a:extLst>
              <a:ext uri="{FF2B5EF4-FFF2-40B4-BE49-F238E27FC236}">
                <a16:creationId xmlns:a16="http://schemas.microsoft.com/office/drawing/2014/main" id="{48FA1380-53DB-4C11-CC1C-999CBA377BE6}"/>
              </a:ext>
            </a:extLst>
          </p:cNvPr>
          <p:cNvPicPr>
            <a:picLocks noChangeAspect="1"/>
          </p:cNvPicPr>
          <p:nvPr/>
        </p:nvPicPr>
        <p:blipFill>
          <a:blip r:embed="rId4"/>
          <a:stretch>
            <a:fillRect/>
          </a:stretch>
        </p:blipFill>
        <p:spPr>
          <a:xfrm>
            <a:off x="270418" y="1749080"/>
            <a:ext cx="5078822" cy="5027640"/>
          </a:xfrm>
          <a:prstGeom prst="rect">
            <a:avLst/>
          </a:prstGeom>
        </p:spPr>
      </p:pic>
      <p:sp>
        <p:nvSpPr>
          <p:cNvPr id="13" name="Rectangle 12">
            <a:extLst>
              <a:ext uri="{FF2B5EF4-FFF2-40B4-BE49-F238E27FC236}">
                <a16:creationId xmlns:a16="http://schemas.microsoft.com/office/drawing/2014/main" id="{800B61AC-9C3F-3C76-4FD5-8E122419C8DB}"/>
              </a:ext>
            </a:extLst>
          </p:cNvPr>
          <p:cNvSpPr/>
          <p:nvPr/>
        </p:nvSpPr>
        <p:spPr>
          <a:xfrm>
            <a:off x="4533783" y="453034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6CE8183-393F-EAFD-1966-658B5E5B74AF}"/>
              </a:ext>
            </a:extLst>
          </p:cNvPr>
          <p:cNvSpPr txBox="1"/>
          <p:nvPr/>
        </p:nvSpPr>
        <p:spPr>
          <a:xfrm>
            <a:off x="2921653" y="1961534"/>
            <a:ext cx="2441694" cy="307777"/>
          </a:xfrm>
          <a:prstGeom prst="rect">
            <a:avLst/>
          </a:prstGeom>
          <a:noFill/>
        </p:spPr>
        <p:txBody>
          <a:bodyPr wrap="none" rtlCol="0">
            <a:spAutoFit/>
          </a:bodyPr>
          <a:lstStyle/>
          <a:p>
            <a:r>
              <a:rPr lang="en-US" b="1" dirty="0"/>
              <a:t>kordilyeraagkaykaysa2022</a:t>
            </a:r>
          </a:p>
        </p:txBody>
      </p:sp>
      <p:cxnSp>
        <p:nvCxnSpPr>
          <p:cNvPr id="16" name="Straight Arrow Connector 15">
            <a:extLst>
              <a:ext uri="{FF2B5EF4-FFF2-40B4-BE49-F238E27FC236}">
                <a16:creationId xmlns:a16="http://schemas.microsoft.com/office/drawing/2014/main" id="{9563FC74-1CB1-2110-5F3A-C4AB113C88C9}"/>
              </a:ext>
            </a:extLst>
          </p:cNvPr>
          <p:cNvCxnSpPr>
            <a:cxnSpLocks/>
          </p:cNvCxnSpPr>
          <p:nvPr/>
        </p:nvCxnSpPr>
        <p:spPr>
          <a:xfrm>
            <a:off x="3921760" y="2351325"/>
            <a:ext cx="598307" cy="21717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3" name="Picture 22" descr="A screenshot of a computer screen&#10;&#10;AI-generated content may be incorrect.">
            <a:extLst>
              <a:ext uri="{FF2B5EF4-FFF2-40B4-BE49-F238E27FC236}">
                <a16:creationId xmlns:a16="http://schemas.microsoft.com/office/drawing/2014/main" id="{5104302D-4F3D-6446-FE52-9A941AEAE65B}"/>
              </a:ext>
            </a:extLst>
          </p:cNvPr>
          <p:cNvPicPr>
            <a:picLocks noChangeAspect="1"/>
          </p:cNvPicPr>
          <p:nvPr/>
        </p:nvPicPr>
        <p:blipFill>
          <a:blip r:embed="rId3"/>
          <a:srcRect l="77828" b="40768"/>
          <a:stretch/>
        </p:blipFill>
        <p:spPr>
          <a:xfrm>
            <a:off x="9677791" y="1708440"/>
            <a:ext cx="1144284" cy="3026121"/>
          </a:xfrm>
          <a:prstGeom prst="rect">
            <a:avLst/>
          </a:prstGeom>
        </p:spPr>
      </p:pic>
      <p:pic>
        <p:nvPicPr>
          <p:cNvPr id="24" name="Picture 23" descr="A screenshot of a computer screen&#10;&#10;AI-generated content may be incorrect.">
            <a:extLst>
              <a:ext uri="{FF2B5EF4-FFF2-40B4-BE49-F238E27FC236}">
                <a16:creationId xmlns:a16="http://schemas.microsoft.com/office/drawing/2014/main" id="{3BC0AB0A-7F44-D7E0-469E-F99CA4501A1D}"/>
              </a:ext>
            </a:extLst>
          </p:cNvPr>
          <p:cNvPicPr>
            <a:picLocks noChangeAspect="1"/>
          </p:cNvPicPr>
          <p:nvPr/>
        </p:nvPicPr>
        <p:blipFill>
          <a:blip r:embed="rId3"/>
          <a:srcRect l="76352" t="82798" r="4946" b="6364"/>
          <a:stretch/>
        </p:blipFill>
        <p:spPr>
          <a:xfrm>
            <a:off x="9785662" y="5192740"/>
            <a:ext cx="965200" cy="553720"/>
          </a:xfrm>
          <a:prstGeom prst="rect">
            <a:avLst/>
          </a:prstGeom>
        </p:spPr>
      </p:pic>
      <p:sp>
        <p:nvSpPr>
          <p:cNvPr id="26" name="Rectangle 25">
            <a:extLst>
              <a:ext uri="{FF2B5EF4-FFF2-40B4-BE49-F238E27FC236}">
                <a16:creationId xmlns:a16="http://schemas.microsoft.com/office/drawing/2014/main" id="{B939405F-5C93-39B8-1F9B-C2E4342097E8}"/>
              </a:ext>
            </a:extLst>
          </p:cNvPr>
          <p:cNvSpPr/>
          <p:nvPr/>
        </p:nvSpPr>
        <p:spPr>
          <a:xfrm>
            <a:off x="6682623" y="4523089"/>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9C8327A0-49F9-F35B-7809-D568AC3D7A03}"/>
              </a:ext>
            </a:extLst>
          </p:cNvPr>
          <p:cNvSpPr txBox="1"/>
          <p:nvPr/>
        </p:nvSpPr>
        <p:spPr>
          <a:xfrm>
            <a:off x="5710674" y="1807645"/>
            <a:ext cx="1178528" cy="307777"/>
          </a:xfrm>
          <a:prstGeom prst="rect">
            <a:avLst/>
          </a:prstGeom>
          <a:noFill/>
        </p:spPr>
        <p:txBody>
          <a:bodyPr wrap="none" rtlCol="0">
            <a:spAutoFit/>
          </a:bodyPr>
          <a:lstStyle/>
          <a:p>
            <a:r>
              <a:rPr lang="en-US" b="1" dirty="0"/>
              <a:t>Balikatan22</a:t>
            </a:r>
          </a:p>
        </p:txBody>
      </p:sp>
      <p:cxnSp>
        <p:nvCxnSpPr>
          <p:cNvPr id="28" name="Straight Arrow Connector 27">
            <a:extLst>
              <a:ext uri="{FF2B5EF4-FFF2-40B4-BE49-F238E27FC236}">
                <a16:creationId xmlns:a16="http://schemas.microsoft.com/office/drawing/2014/main" id="{A7AF2B53-95B3-563F-0AE0-FEF49F336503}"/>
              </a:ext>
            </a:extLst>
          </p:cNvPr>
          <p:cNvCxnSpPr>
            <a:cxnSpLocks/>
          </p:cNvCxnSpPr>
          <p:nvPr/>
        </p:nvCxnSpPr>
        <p:spPr>
          <a:xfrm>
            <a:off x="6360160" y="2173047"/>
            <a:ext cx="345885" cy="22761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EE67D051-1648-56B8-5D46-28687636135E}"/>
              </a:ext>
            </a:extLst>
          </p:cNvPr>
          <p:cNvSpPr/>
          <p:nvPr/>
        </p:nvSpPr>
        <p:spPr>
          <a:xfrm>
            <a:off x="9964303" y="3473705"/>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5B826691-1F7C-F297-CF53-5605129ECFC1}"/>
              </a:ext>
            </a:extLst>
          </p:cNvPr>
          <p:cNvCxnSpPr>
            <a:cxnSpLocks/>
          </p:cNvCxnSpPr>
          <p:nvPr/>
        </p:nvCxnSpPr>
        <p:spPr>
          <a:xfrm>
            <a:off x="4220913" y="2326936"/>
            <a:ext cx="5604946" cy="12229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78609C93-D157-5B50-0953-F66F2A65F367}"/>
              </a:ext>
            </a:extLst>
          </p:cNvPr>
          <p:cNvSpPr/>
          <p:nvPr/>
        </p:nvSpPr>
        <p:spPr>
          <a:xfrm>
            <a:off x="1226703" y="5469600"/>
            <a:ext cx="611457" cy="126867"/>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BD5F9AD7-68DE-3043-2193-6FFE6998DAFB}"/>
              </a:ext>
            </a:extLst>
          </p:cNvPr>
          <p:cNvCxnSpPr>
            <a:cxnSpLocks/>
          </p:cNvCxnSpPr>
          <p:nvPr/>
        </p:nvCxnSpPr>
        <p:spPr>
          <a:xfrm flipH="1">
            <a:off x="1838160" y="2173047"/>
            <a:ext cx="4414129" cy="3296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582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D560A-042F-CEDC-5845-19DD8474E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71A10-C7C2-77A4-E560-85EB215AC552}"/>
              </a:ext>
            </a:extLst>
          </p:cNvPr>
          <p:cNvSpPr>
            <a:spLocks noGrp="1"/>
          </p:cNvSpPr>
          <p:nvPr>
            <p:ph type="title"/>
          </p:nvPr>
        </p:nvSpPr>
        <p:spPr/>
        <p:txBody>
          <a:bodyPr/>
          <a:lstStyle/>
          <a:p>
            <a:r>
              <a:rPr lang="en-US" dirty="0"/>
              <a:t>French Terror 2020 </a:t>
            </a:r>
          </a:p>
        </p:txBody>
      </p:sp>
      <p:sp>
        <p:nvSpPr>
          <p:cNvPr id="3" name="Slide Number Placeholder 2">
            <a:extLst>
              <a:ext uri="{FF2B5EF4-FFF2-40B4-BE49-F238E27FC236}">
                <a16:creationId xmlns:a16="http://schemas.microsoft.com/office/drawing/2014/main" id="{7F0DAB80-618A-8FE0-CB7B-542FA934BE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dirty="0"/>
          </a:p>
        </p:txBody>
      </p:sp>
      <p:grpSp>
        <p:nvGrpSpPr>
          <p:cNvPr id="28" name="Group 27">
            <a:extLst>
              <a:ext uri="{FF2B5EF4-FFF2-40B4-BE49-F238E27FC236}">
                <a16:creationId xmlns:a16="http://schemas.microsoft.com/office/drawing/2014/main" id="{30E8FF6C-22E0-BB0C-4C55-4300E69A84B8}"/>
              </a:ext>
            </a:extLst>
          </p:cNvPr>
          <p:cNvGrpSpPr/>
          <p:nvPr/>
        </p:nvGrpSpPr>
        <p:grpSpPr>
          <a:xfrm>
            <a:off x="326274" y="1638200"/>
            <a:ext cx="3971406" cy="5178769"/>
            <a:chOff x="326274" y="1638200"/>
            <a:chExt cx="3971406" cy="5178769"/>
          </a:xfrm>
        </p:grpSpPr>
        <p:pic>
          <p:nvPicPr>
            <p:cNvPr id="5" name="Picture 4" descr="A screenshot of a computer&#10;&#10;AI-generated content may be incorrect.">
              <a:extLst>
                <a:ext uri="{FF2B5EF4-FFF2-40B4-BE49-F238E27FC236}">
                  <a16:creationId xmlns:a16="http://schemas.microsoft.com/office/drawing/2014/main" id="{B962AFAA-7F5C-B36D-31CB-308434421A3E}"/>
                </a:ext>
              </a:extLst>
            </p:cNvPr>
            <p:cNvPicPr>
              <a:picLocks noChangeAspect="1"/>
            </p:cNvPicPr>
            <p:nvPr/>
          </p:nvPicPr>
          <p:blipFill>
            <a:blip r:embed="rId3"/>
            <a:srcRect r="383"/>
            <a:stretch/>
          </p:blipFill>
          <p:spPr>
            <a:xfrm>
              <a:off x="326274" y="1638200"/>
              <a:ext cx="3971406" cy="5178769"/>
            </a:xfrm>
            <a:prstGeom prst="rect">
              <a:avLst/>
            </a:prstGeom>
          </p:spPr>
        </p:pic>
        <p:grpSp>
          <p:nvGrpSpPr>
            <p:cNvPr id="27" name="Group 26">
              <a:extLst>
                <a:ext uri="{FF2B5EF4-FFF2-40B4-BE49-F238E27FC236}">
                  <a16:creationId xmlns:a16="http://schemas.microsoft.com/office/drawing/2014/main" id="{3337D461-E333-93B8-166A-75889C7288D0}"/>
                </a:ext>
              </a:extLst>
            </p:cNvPr>
            <p:cNvGrpSpPr/>
            <p:nvPr/>
          </p:nvGrpSpPr>
          <p:grpSpPr>
            <a:xfrm>
              <a:off x="496570" y="4094480"/>
              <a:ext cx="3774556" cy="133350"/>
              <a:chOff x="424180" y="4094480"/>
              <a:chExt cx="3774556" cy="133350"/>
            </a:xfrm>
          </p:grpSpPr>
          <p:sp>
            <p:nvSpPr>
              <p:cNvPr id="12" name="Freeform: Shape 11">
                <a:extLst>
                  <a:ext uri="{FF2B5EF4-FFF2-40B4-BE49-F238E27FC236}">
                    <a16:creationId xmlns:a16="http://schemas.microsoft.com/office/drawing/2014/main" id="{EF6B1A96-E5B6-ADFC-D3B9-9CBC9CEFDFC5}"/>
                  </a:ext>
                </a:extLst>
              </p:cNvPr>
              <p:cNvSpPr/>
              <p:nvPr/>
            </p:nvSpPr>
            <p:spPr>
              <a:xfrm>
                <a:off x="42418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D06AF2B-3D1D-7AE3-2B8A-42EAF0AB317D}"/>
                  </a:ext>
                </a:extLst>
              </p:cNvPr>
              <p:cNvSpPr/>
              <p:nvPr/>
            </p:nvSpPr>
            <p:spPr>
              <a:xfrm>
                <a:off x="71755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E94CBB4C-A921-10BE-40BB-CED060E67B69}"/>
                  </a:ext>
                </a:extLst>
              </p:cNvPr>
              <p:cNvSpPr/>
              <p:nvPr/>
            </p:nvSpPr>
            <p:spPr>
              <a:xfrm>
                <a:off x="10109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43984756-C324-4763-066A-CBCF58FFCDD7}"/>
                  </a:ext>
                </a:extLst>
              </p:cNvPr>
              <p:cNvSpPr/>
              <p:nvPr/>
            </p:nvSpPr>
            <p:spPr>
              <a:xfrm>
                <a:off x="129032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DD2FED2-BC08-8311-B062-6CBF9CF3A9E0}"/>
                  </a:ext>
                </a:extLst>
              </p:cNvPr>
              <p:cNvSpPr/>
              <p:nvPr/>
            </p:nvSpPr>
            <p:spPr>
              <a:xfrm>
                <a:off x="158369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1BA8CE41-384D-A2CD-5D76-8DA5E8A4A221}"/>
                  </a:ext>
                </a:extLst>
              </p:cNvPr>
              <p:cNvSpPr/>
              <p:nvPr/>
            </p:nvSpPr>
            <p:spPr>
              <a:xfrm>
                <a:off x="1877060"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76F2115-C0AB-4BA1-BD82-95746B6F2C45}"/>
                  </a:ext>
                </a:extLst>
              </p:cNvPr>
              <p:cNvSpPr/>
              <p:nvPr/>
            </p:nvSpPr>
            <p:spPr>
              <a:xfrm>
                <a:off x="215911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6E46FB68-4034-B201-05C1-BD544FD1D775}"/>
                  </a:ext>
                </a:extLst>
              </p:cNvPr>
              <p:cNvSpPr/>
              <p:nvPr/>
            </p:nvSpPr>
            <p:spPr>
              <a:xfrm>
                <a:off x="245248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D111B596-49D1-A897-8825-D473F31DBB53}"/>
                  </a:ext>
                </a:extLst>
              </p:cNvPr>
              <p:cNvSpPr/>
              <p:nvPr/>
            </p:nvSpPr>
            <p:spPr>
              <a:xfrm>
                <a:off x="27458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EB561F0-9317-ABC3-E56E-98EEE7D33221}"/>
                  </a:ext>
                </a:extLst>
              </p:cNvPr>
              <p:cNvSpPr/>
              <p:nvPr/>
            </p:nvSpPr>
            <p:spPr>
              <a:xfrm>
                <a:off x="302525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9C719B7-C0D9-40C2-D73B-9944BF59C332}"/>
                  </a:ext>
                </a:extLst>
              </p:cNvPr>
              <p:cNvSpPr/>
              <p:nvPr/>
            </p:nvSpPr>
            <p:spPr>
              <a:xfrm>
                <a:off x="331862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9BFEA3A7-DC6A-0C9F-1BD6-5767D4F8D1D1}"/>
                  </a:ext>
                </a:extLst>
              </p:cNvPr>
              <p:cNvSpPr/>
              <p:nvPr/>
            </p:nvSpPr>
            <p:spPr>
              <a:xfrm>
                <a:off x="361199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850F6FE7-BA9E-5915-F741-C01520DD6749}"/>
                  </a:ext>
                </a:extLst>
              </p:cNvPr>
              <p:cNvSpPr/>
              <p:nvPr/>
            </p:nvSpPr>
            <p:spPr>
              <a:xfrm>
                <a:off x="3905366" y="4094480"/>
                <a:ext cx="293370" cy="133350"/>
              </a:xfrm>
              <a:custGeom>
                <a:avLst/>
                <a:gdLst>
                  <a:gd name="connsiteX0" fmla="*/ 0 w 293370"/>
                  <a:gd name="connsiteY0" fmla="*/ 133350 h 133350"/>
                  <a:gd name="connsiteX1" fmla="*/ 152400 w 293370"/>
                  <a:gd name="connsiteY1" fmla="*/ 0 h 133350"/>
                  <a:gd name="connsiteX2" fmla="*/ 292100 w 293370"/>
                  <a:gd name="connsiteY2" fmla="*/ 130810 h 133350"/>
                  <a:gd name="connsiteX3" fmla="*/ 293370 w 293370"/>
                  <a:gd name="connsiteY3" fmla="*/ 128270 h 133350"/>
                </a:gdLst>
                <a:ahLst/>
                <a:cxnLst>
                  <a:cxn ang="0">
                    <a:pos x="connsiteX0" y="connsiteY0"/>
                  </a:cxn>
                  <a:cxn ang="0">
                    <a:pos x="connsiteX1" y="connsiteY1"/>
                  </a:cxn>
                  <a:cxn ang="0">
                    <a:pos x="connsiteX2" y="connsiteY2"/>
                  </a:cxn>
                  <a:cxn ang="0">
                    <a:pos x="connsiteX3" y="connsiteY3"/>
                  </a:cxn>
                </a:cxnLst>
                <a:rect l="l" t="t" r="r" b="b"/>
                <a:pathLst>
                  <a:path w="293370" h="133350">
                    <a:moveTo>
                      <a:pt x="0" y="133350"/>
                    </a:moveTo>
                    <a:lnTo>
                      <a:pt x="152400" y="0"/>
                    </a:lnTo>
                    <a:lnTo>
                      <a:pt x="292100" y="130810"/>
                    </a:lnTo>
                    <a:lnTo>
                      <a:pt x="293370" y="128270"/>
                    </a:lnTo>
                  </a:path>
                </a:pathLst>
              </a:cu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0" name="TextBox 29">
            <a:extLst>
              <a:ext uri="{FF2B5EF4-FFF2-40B4-BE49-F238E27FC236}">
                <a16:creationId xmlns:a16="http://schemas.microsoft.com/office/drawing/2014/main" id="{7DDC200D-4D47-EB03-1F07-E85898CC88B1}"/>
              </a:ext>
            </a:extLst>
          </p:cNvPr>
          <p:cNvSpPr txBox="1"/>
          <p:nvPr/>
        </p:nvSpPr>
        <p:spPr>
          <a:xfrm>
            <a:off x="4972678" y="1847223"/>
            <a:ext cx="6120701" cy="3693319"/>
          </a:xfrm>
          <a:prstGeom prst="rect">
            <a:avLst/>
          </a:prstGeom>
          <a:noFill/>
        </p:spPr>
        <p:txBody>
          <a:bodyPr wrap="square">
            <a:spAutoFit/>
          </a:bodyPr>
          <a:lstStyle/>
          <a:p>
            <a:r>
              <a:rPr lang="en-US" sz="1800" dirty="0">
                <a:latin typeface="Cambria" panose="02040503050406030204" pitchFamily="18" charset="0"/>
                <a:ea typeface="Cambria" panose="02040503050406030204" pitchFamily="18" charset="0"/>
              </a:rPr>
              <a:t>X/Twitter pull from 26 October – 04 November 2020. </a:t>
            </a:r>
          </a:p>
          <a:p>
            <a:endParaRPr lang="en-US" sz="1800" dirty="0">
              <a:latin typeface="Cambria" panose="02040503050406030204" pitchFamily="18" charset="0"/>
              <a:ea typeface="Cambria" panose="02040503050406030204" pitchFamily="18" charset="0"/>
            </a:endParaRPr>
          </a:p>
          <a:p>
            <a:r>
              <a:rPr lang="en-US" sz="1800" dirty="0">
                <a:latin typeface="Cambria" panose="02040503050406030204" pitchFamily="18" charset="0"/>
                <a:ea typeface="Cambria" panose="02040503050406030204" pitchFamily="18" charset="0"/>
              </a:rPr>
              <a:t>The actual terror attack - in which three people were stabbed to death by a Tunisian man at Notre-Dame de Nice - occurred on 29 October 2020. However, the event was surrounded by the Charlie Hebdo Terror trial (September through December 2020) and was preceded by several weeks of protests around the Muslim world, a Turkish boycott of France, and the beheading of a French history teacher on 16 October 2020.</a:t>
            </a:r>
            <a:br>
              <a:rPr lang="en-US" sz="1800" dirty="0">
                <a:latin typeface="Cambria" panose="02040503050406030204" pitchFamily="18" charset="0"/>
                <a:ea typeface="Cambria" panose="02040503050406030204" pitchFamily="18" charset="0"/>
              </a:rPr>
            </a:br>
            <a:br>
              <a:rPr lang="en-US" sz="1800" dirty="0">
                <a:latin typeface="Cambria" panose="02040503050406030204" pitchFamily="18" charset="0"/>
                <a:ea typeface="Cambria" panose="02040503050406030204" pitchFamily="18" charset="0"/>
              </a:rPr>
            </a:br>
            <a:r>
              <a:rPr lang="en-US" sz="1800" dirty="0">
                <a:latin typeface="Cambria" panose="02040503050406030204" pitchFamily="18" charset="0"/>
                <a:ea typeface="Cambria" panose="02040503050406030204" pitchFamily="18" charset="0"/>
              </a:rPr>
              <a:t>47 communities</a:t>
            </a:r>
          </a:p>
          <a:p>
            <a:r>
              <a:rPr lang="en-US" sz="1800" dirty="0">
                <a:latin typeface="Cambria" panose="02040503050406030204" pitchFamily="18" charset="0"/>
                <a:ea typeface="Cambria" panose="02040503050406030204" pitchFamily="18" charset="0"/>
              </a:rPr>
              <a:t>14 communities &gt; 2-day duration</a:t>
            </a:r>
          </a:p>
        </p:txBody>
      </p:sp>
    </p:spTree>
    <p:extLst>
      <p:ext uri="{BB962C8B-B14F-4D97-AF65-F5344CB8AC3E}">
        <p14:creationId xmlns:p14="http://schemas.microsoft.com/office/powerpoint/2010/main" val="2526523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7485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9056B-8248-65B5-30DE-CDDD540C4F94}"/>
              </a:ext>
            </a:extLst>
          </p:cNvPr>
          <p:cNvSpPr>
            <a:spLocks noGrp="1"/>
          </p:cNvSpPr>
          <p:nvPr>
            <p:ph type="title"/>
          </p:nvPr>
        </p:nvSpPr>
        <p:spPr/>
        <p:txBody>
          <a:bodyPr/>
          <a:lstStyle/>
          <a:p>
            <a:r>
              <a:rPr lang="en-US" dirty="0"/>
              <a:t>French Terror 2020 Timeline</a:t>
            </a:r>
          </a:p>
        </p:txBody>
      </p:sp>
      <p:sp>
        <p:nvSpPr>
          <p:cNvPr id="3" name="Slide Number Placeholder 2">
            <a:extLst>
              <a:ext uri="{FF2B5EF4-FFF2-40B4-BE49-F238E27FC236}">
                <a16:creationId xmlns:a16="http://schemas.microsoft.com/office/drawing/2014/main" id="{0BA3853D-83D9-160D-1C20-15679001F8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60</a:t>
            </a:fld>
            <a:endParaRPr lang="en-US"/>
          </a:p>
        </p:txBody>
      </p:sp>
      <p:sp>
        <p:nvSpPr>
          <p:cNvPr id="4" name="TextBox 3">
            <a:extLst>
              <a:ext uri="{FF2B5EF4-FFF2-40B4-BE49-F238E27FC236}">
                <a16:creationId xmlns:a16="http://schemas.microsoft.com/office/drawing/2014/main" id="{11EEB8AD-5BB3-0C32-C242-468F0676A490}"/>
              </a:ext>
            </a:extLst>
          </p:cNvPr>
          <p:cNvSpPr txBox="1"/>
          <p:nvPr/>
        </p:nvSpPr>
        <p:spPr>
          <a:xfrm>
            <a:off x="664497" y="1485820"/>
            <a:ext cx="5328703" cy="4093428"/>
          </a:xfrm>
          <a:prstGeom prst="rect">
            <a:avLst/>
          </a:prstGeom>
          <a:noFill/>
        </p:spPr>
        <p:txBody>
          <a:bodyPr wrap="none" rtlCol="0">
            <a:spAutoFit/>
          </a:bodyPr>
          <a:lstStyle/>
          <a:p>
            <a:endParaRPr lang="en-US" sz="2000" dirty="0"/>
          </a:p>
          <a:p>
            <a:r>
              <a:rPr lang="en-US" sz="2000" b="1" u="sng" dirty="0"/>
              <a:t>2015</a:t>
            </a:r>
          </a:p>
          <a:p>
            <a:r>
              <a:rPr lang="en-US" sz="2000" dirty="0"/>
              <a:t>7 January – Charlie Hebdo Attacks (12 killed)</a:t>
            </a:r>
          </a:p>
          <a:p>
            <a:r>
              <a:rPr lang="en-US" sz="2000" dirty="0"/>
              <a:t>8 January – Shooting (1 killed)</a:t>
            </a:r>
          </a:p>
          <a:p>
            <a:r>
              <a:rPr lang="en-US" sz="2000" dirty="0"/>
              <a:t>9 January – Multiple sieges (4 killed)</a:t>
            </a:r>
          </a:p>
          <a:p>
            <a:endParaRPr lang="en-US" sz="2000" dirty="0"/>
          </a:p>
          <a:p>
            <a:r>
              <a:rPr lang="en-US" sz="2000" dirty="0"/>
              <a:t>13 November – Paris attacks (130 killed)	</a:t>
            </a:r>
          </a:p>
          <a:p>
            <a:endParaRPr lang="en-US" sz="2000" dirty="0"/>
          </a:p>
          <a:p>
            <a:r>
              <a:rPr lang="en-US" sz="2000" b="1" u="sng" dirty="0"/>
              <a:t>2016</a:t>
            </a:r>
          </a:p>
          <a:p>
            <a:r>
              <a:rPr lang="en-US" sz="2000" dirty="0"/>
              <a:t>14 July – Nice truck attack (86 killed)</a:t>
            </a:r>
          </a:p>
          <a:p>
            <a:endParaRPr lang="en-US" sz="2000" dirty="0"/>
          </a:p>
          <a:p>
            <a:endParaRPr lang="en-US" sz="2000" dirty="0"/>
          </a:p>
          <a:p>
            <a:endParaRPr lang="en-US" sz="2000" dirty="0"/>
          </a:p>
        </p:txBody>
      </p:sp>
    </p:spTree>
    <p:extLst>
      <p:ext uri="{BB962C8B-B14F-4D97-AF65-F5344CB8AC3E}">
        <p14:creationId xmlns:p14="http://schemas.microsoft.com/office/powerpoint/2010/main" val="81982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096D6-01AC-1E58-D085-BCA34E4F44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7F05B-43BF-20B4-06C9-2250BBB79431}"/>
              </a:ext>
            </a:extLst>
          </p:cNvPr>
          <p:cNvSpPr>
            <a:spLocks noGrp="1"/>
          </p:cNvSpPr>
          <p:nvPr>
            <p:ph type="title"/>
          </p:nvPr>
        </p:nvSpPr>
        <p:spPr/>
        <p:txBody>
          <a:bodyPr/>
          <a:lstStyle/>
          <a:p>
            <a:r>
              <a:rPr lang="en-US" dirty="0"/>
              <a:t>French Terror 2020 Timeline</a:t>
            </a:r>
          </a:p>
        </p:txBody>
      </p:sp>
      <p:sp>
        <p:nvSpPr>
          <p:cNvPr id="3" name="Slide Number Placeholder 2">
            <a:extLst>
              <a:ext uri="{FF2B5EF4-FFF2-40B4-BE49-F238E27FC236}">
                <a16:creationId xmlns:a16="http://schemas.microsoft.com/office/drawing/2014/main" id="{2B9D890C-4C31-A7B0-8EC1-79C9B681CF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61</a:t>
            </a:fld>
            <a:endParaRPr lang="en-US"/>
          </a:p>
        </p:txBody>
      </p:sp>
      <p:sp>
        <p:nvSpPr>
          <p:cNvPr id="6" name="TextBox 5">
            <a:extLst>
              <a:ext uri="{FF2B5EF4-FFF2-40B4-BE49-F238E27FC236}">
                <a16:creationId xmlns:a16="http://schemas.microsoft.com/office/drawing/2014/main" id="{E2E89C3B-17A2-B5E6-023C-936F21CB7E14}"/>
              </a:ext>
            </a:extLst>
          </p:cNvPr>
          <p:cNvSpPr txBox="1"/>
          <p:nvPr/>
        </p:nvSpPr>
        <p:spPr>
          <a:xfrm>
            <a:off x="680720" y="1742622"/>
            <a:ext cx="11658600" cy="4524315"/>
          </a:xfrm>
          <a:prstGeom prst="rect">
            <a:avLst/>
          </a:prstGeom>
          <a:noFill/>
        </p:spPr>
        <p:txBody>
          <a:bodyPr wrap="square">
            <a:spAutoFit/>
          </a:bodyPr>
          <a:lstStyle/>
          <a:p>
            <a:r>
              <a:rPr lang="en-US" sz="1800" b="1" u="sng" dirty="0"/>
              <a:t>2020</a:t>
            </a:r>
          </a:p>
          <a:p>
            <a:r>
              <a:rPr lang="en-US" sz="1800" dirty="0"/>
              <a:t>01 September – Charlie Hebdo republishes caricatures</a:t>
            </a:r>
          </a:p>
          <a:p>
            <a:r>
              <a:rPr lang="en-US" sz="1800" dirty="0"/>
              <a:t>02 September – Charlie Hebdo trial begins</a:t>
            </a:r>
          </a:p>
          <a:p>
            <a:r>
              <a:rPr lang="en-US" sz="1800" dirty="0"/>
              <a:t>25 September – Stabbings outside Charlie Hebdo </a:t>
            </a:r>
          </a:p>
          <a:p>
            <a:endParaRPr lang="en-US" sz="1800" dirty="0"/>
          </a:p>
          <a:p>
            <a:r>
              <a:rPr lang="en-US" sz="1800" dirty="0"/>
              <a:t>02 October – “Islam is a religion that is in crisis all over the world today…” – French President Macron</a:t>
            </a:r>
          </a:p>
          <a:p>
            <a:r>
              <a:rPr lang="en-US" sz="1800" dirty="0"/>
              <a:t>16 October – Samuel Paty beheaded (1 killed)</a:t>
            </a:r>
          </a:p>
          <a:p>
            <a:r>
              <a:rPr lang="en-US" sz="1800" dirty="0"/>
              <a:t>21 October – “We will not give up cartoons, drawings, even if others back down…” – French President Macron</a:t>
            </a:r>
          </a:p>
          <a:p>
            <a:r>
              <a:rPr lang="en-US" sz="1800" dirty="0"/>
              <a:t>24 October – Turkish President Erdogan calls for Islamic boycott of France</a:t>
            </a:r>
          </a:p>
          <a:p>
            <a:r>
              <a:rPr lang="en-US" sz="1800" dirty="0"/>
              <a:t>27 October – Charlie Hebdo published cartoons mocking President Erdogan</a:t>
            </a:r>
          </a:p>
          <a:p>
            <a:r>
              <a:rPr lang="en-US" sz="1800" dirty="0"/>
              <a:t>28/29 October – Mawlid </a:t>
            </a:r>
          </a:p>
          <a:p>
            <a:r>
              <a:rPr lang="en-US" sz="1800" dirty="0">
                <a:solidFill>
                  <a:srgbClr val="FF0000"/>
                </a:solidFill>
              </a:rPr>
              <a:t>29 October – Notre-Dame de Nice Stabbing (3 killed)</a:t>
            </a:r>
          </a:p>
          <a:p>
            <a:r>
              <a:rPr lang="en-US" sz="1800" dirty="0"/>
              <a:t>29 October – “France will not give in to terror…” – French President Macron</a:t>
            </a:r>
          </a:p>
          <a:p>
            <a:r>
              <a:rPr lang="en-US" sz="1800" dirty="0"/>
              <a:t>29 October – Turkey condemns terror attack</a:t>
            </a:r>
          </a:p>
          <a:p>
            <a:r>
              <a:rPr lang="en-US" sz="1800" dirty="0"/>
              <a:t>31 October – Macron interview with Al-Jazeera accuses Erdogan of “imperial inclinations”</a:t>
            </a:r>
          </a:p>
          <a:p>
            <a:r>
              <a:rPr lang="en-US" sz="1800" dirty="0"/>
              <a:t>01 November – Anti-French protests in Pakistan, India, Turkey</a:t>
            </a:r>
          </a:p>
        </p:txBody>
      </p:sp>
    </p:spTree>
    <p:extLst>
      <p:ext uri="{BB962C8B-B14F-4D97-AF65-F5344CB8AC3E}">
        <p14:creationId xmlns:p14="http://schemas.microsoft.com/office/powerpoint/2010/main" val="31778978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70D43-E0A7-1C42-C228-8F095F5675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47EFF-724D-B910-819A-54EE255BBBE4}"/>
              </a:ext>
            </a:extLst>
          </p:cNvPr>
          <p:cNvSpPr>
            <a:spLocks noGrp="1"/>
          </p:cNvSpPr>
          <p:nvPr>
            <p:ph type="title"/>
          </p:nvPr>
        </p:nvSpPr>
        <p:spPr/>
        <p:txBody>
          <a:bodyPr/>
          <a:lstStyle/>
          <a:p>
            <a:r>
              <a:rPr lang="en-US" dirty="0"/>
              <a:t>French Terror 2020 (BACK/NEGATE) </a:t>
            </a:r>
          </a:p>
        </p:txBody>
      </p:sp>
      <p:sp>
        <p:nvSpPr>
          <p:cNvPr id="3" name="Slide Number Placeholder 2">
            <a:extLst>
              <a:ext uri="{FF2B5EF4-FFF2-40B4-BE49-F238E27FC236}">
                <a16:creationId xmlns:a16="http://schemas.microsoft.com/office/drawing/2014/main" id="{746F9C53-4276-581E-D529-279E11B961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pic>
        <p:nvPicPr>
          <p:cNvPr id="6" name="Picture 5" descr="A graph with lines and text&#10;&#10;AI-generated content may be incorrect.">
            <a:extLst>
              <a:ext uri="{FF2B5EF4-FFF2-40B4-BE49-F238E27FC236}">
                <a16:creationId xmlns:a16="http://schemas.microsoft.com/office/drawing/2014/main" id="{D25535A9-BAD1-6F2B-40DA-CDF95BC28EF0}"/>
              </a:ext>
            </a:extLst>
          </p:cNvPr>
          <p:cNvPicPr>
            <a:picLocks noChangeAspect="1"/>
          </p:cNvPicPr>
          <p:nvPr/>
        </p:nvPicPr>
        <p:blipFill>
          <a:blip r:embed="rId3"/>
          <a:stretch>
            <a:fillRect/>
          </a:stretch>
        </p:blipFill>
        <p:spPr>
          <a:xfrm>
            <a:off x="400050" y="2047862"/>
            <a:ext cx="8526780" cy="4232288"/>
          </a:xfrm>
          <a:prstGeom prst="rect">
            <a:avLst/>
          </a:prstGeom>
        </p:spPr>
      </p:pic>
      <p:sp>
        <p:nvSpPr>
          <p:cNvPr id="9" name="TextBox 8">
            <a:extLst>
              <a:ext uri="{FF2B5EF4-FFF2-40B4-BE49-F238E27FC236}">
                <a16:creationId xmlns:a16="http://schemas.microsoft.com/office/drawing/2014/main" id="{960AEF59-CD03-6123-2C58-F767ED797FD0}"/>
              </a:ext>
            </a:extLst>
          </p:cNvPr>
          <p:cNvSpPr txBox="1"/>
          <p:nvPr/>
        </p:nvSpPr>
        <p:spPr>
          <a:xfrm>
            <a:off x="9310688" y="2707421"/>
            <a:ext cx="2685542" cy="2554545"/>
          </a:xfrm>
          <a:prstGeom prst="rect">
            <a:avLst/>
          </a:prstGeom>
          <a:noFill/>
        </p:spPr>
        <p:txBody>
          <a:bodyPr wrap="square">
            <a:spAutoFit/>
          </a:bodyPr>
          <a:lstStyle/>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Increase in spread immediately following the attack </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And again, days later after comments by Macron</a:t>
            </a:r>
          </a:p>
        </p:txBody>
      </p:sp>
    </p:spTree>
    <p:extLst>
      <p:ext uri="{BB962C8B-B14F-4D97-AF65-F5344CB8AC3E}">
        <p14:creationId xmlns:p14="http://schemas.microsoft.com/office/powerpoint/2010/main" val="18559855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E3B4B-0CE2-C900-BA18-4167DDCF9F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131C03-EB97-2D60-C670-22466F581DE3}"/>
              </a:ext>
            </a:extLst>
          </p:cNvPr>
          <p:cNvSpPr>
            <a:spLocks noGrp="1"/>
          </p:cNvSpPr>
          <p:nvPr>
            <p:ph type="title"/>
          </p:nvPr>
        </p:nvSpPr>
        <p:spPr/>
        <p:txBody>
          <a:bodyPr>
            <a:normAutofit fontScale="90000"/>
          </a:bodyPr>
          <a:lstStyle/>
          <a:p>
            <a:r>
              <a:rPr lang="en-US" dirty="0"/>
              <a:t>French Terror 2020 (ENHANCE/DISTRACT) </a:t>
            </a:r>
          </a:p>
        </p:txBody>
      </p:sp>
      <p:sp>
        <p:nvSpPr>
          <p:cNvPr id="3" name="Slide Number Placeholder 2">
            <a:extLst>
              <a:ext uri="{FF2B5EF4-FFF2-40B4-BE49-F238E27FC236}">
                <a16:creationId xmlns:a16="http://schemas.microsoft.com/office/drawing/2014/main" id="{80197AFF-52AB-AC19-4ED9-65C142FF61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63</a:t>
            </a:fld>
            <a:endParaRPr lang="en-US"/>
          </a:p>
        </p:txBody>
      </p:sp>
      <p:pic>
        <p:nvPicPr>
          <p:cNvPr id="6" name="Picture 5" descr="A group of lines with different colored dots&#10;&#10;AI-generated content may be incorrect.">
            <a:extLst>
              <a:ext uri="{FF2B5EF4-FFF2-40B4-BE49-F238E27FC236}">
                <a16:creationId xmlns:a16="http://schemas.microsoft.com/office/drawing/2014/main" id="{D6AC15D9-A89D-003B-B1DD-5B76774143F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8200" y="1639342"/>
            <a:ext cx="9820412" cy="5069838"/>
          </a:xfrm>
          <a:prstGeom prst="rect">
            <a:avLst/>
          </a:prstGeom>
        </p:spPr>
      </p:pic>
      <p:sp>
        <p:nvSpPr>
          <p:cNvPr id="7" name="Rectangle 6">
            <a:extLst>
              <a:ext uri="{FF2B5EF4-FFF2-40B4-BE49-F238E27FC236}">
                <a16:creationId xmlns:a16="http://schemas.microsoft.com/office/drawing/2014/main" id="{F725C4D1-2209-826F-5537-A2008AA89586}"/>
              </a:ext>
            </a:extLst>
          </p:cNvPr>
          <p:cNvSpPr/>
          <p:nvPr/>
        </p:nvSpPr>
        <p:spPr>
          <a:xfrm>
            <a:off x="1810680" y="523875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AD7AC5C-0F8D-8519-3DE7-97FBFB711896}"/>
              </a:ext>
            </a:extLst>
          </p:cNvPr>
          <p:cNvSpPr txBox="1"/>
          <p:nvPr/>
        </p:nvSpPr>
        <p:spPr>
          <a:xfrm>
            <a:off x="346668" y="1727447"/>
            <a:ext cx="2475358" cy="523220"/>
          </a:xfrm>
          <a:prstGeom prst="rect">
            <a:avLst/>
          </a:prstGeom>
          <a:noFill/>
        </p:spPr>
        <p:txBody>
          <a:bodyPr wrap="none" rtlCol="0">
            <a:spAutoFit/>
          </a:bodyPr>
          <a:lstStyle/>
          <a:p>
            <a:r>
              <a:rPr lang="en-US" b="1" dirty="0" err="1"/>
              <a:t>macronsaysorrytomuslims</a:t>
            </a:r>
            <a:endParaRPr lang="en-US" b="1" dirty="0"/>
          </a:p>
          <a:p>
            <a:r>
              <a:rPr lang="en-US" b="1" dirty="0" err="1"/>
              <a:t>shameonyoumacron</a:t>
            </a:r>
            <a:endParaRPr lang="en-US" b="1" dirty="0"/>
          </a:p>
        </p:txBody>
      </p:sp>
      <p:cxnSp>
        <p:nvCxnSpPr>
          <p:cNvPr id="10" name="Straight Arrow Connector 9">
            <a:extLst>
              <a:ext uri="{FF2B5EF4-FFF2-40B4-BE49-F238E27FC236}">
                <a16:creationId xmlns:a16="http://schemas.microsoft.com/office/drawing/2014/main" id="{E5FB3B31-AE02-0DAD-E886-905A32B433D4}"/>
              </a:ext>
            </a:extLst>
          </p:cNvPr>
          <p:cNvCxnSpPr>
            <a:cxnSpLocks/>
          </p:cNvCxnSpPr>
          <p:nvPr/>
        </p:nvCxnSpPr>
        <p:spPr>
          <a:xfrm>
            <a:off x="2426970" y="2076450"/>
            <a:ext cx="0" cy="3086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447364C2-2ADB-5C13-80DD-560878495B57}"/>
              </a:ext>
            </a:extLst>
          </p:cNvPr>
          <p:cNvSpPr/>
          <p:nvPr/>
        </p:nvSpPr>
        <p:spPr>
          <a:xfrm>
            <a:off x="8162913" y="3241842"/>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EEA5DF8-F392-4F5C-E23B-089348FCD419}"/>
              </a:ext>
            </a:extLst>
          </p:cNvPr>
          <p:cNvSpPr/>
          <p:nvPr/>
        </p:nvSpPr>
        <p:spPr>
          <a:xfrm>
            <a:off x="8190648" y="4312360"/>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83A428C-269F-C6A3-39C6-B383DB94EC6E}"/>
              </a:ext>
            </a:extLst>
          </p:cNvPr>
          <p:cNvSpPr/>
          <p:nvPr/>
        </p:nvSpPr>
        <p:spPr>
          <a:xfrm>
            <a:off x="1810680"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7847F533-1624-4303-B82A-DCD293B9AE97}"/>
              </a:ext>
            </a:extLst>
          </p:cNvPr>
          <p:cNvCxnSpPr>
            <a:cxnSpLocks/>
          </p:cNvCxnSpPr>
          <p:nvPr/>
        </p:nvCxnSpPr>
        <p:spPr>
          <a:xfrm>
            <a:off x="750570" y="2250667"/>
            <a:ext cx="1060110" cy="32389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D172D137-3023-7D0C-E94E-09595C9A55D0}"/>
              </a:ext>
            </a:extLst>
          </p:cNvPr>
          <p:cNvSpPr txBox="1"/>
          <p:nvPr/>
        </p:nvSpPr>
        <p:spPr>
          <a:xfrm>
            <a:off x="9369974" y="2020817"/>
            <a:ext cx="1627369" cy="523220"/>
          </a:xfrm>
          <a:prstGeom prst="rect">
            <a:avLst/>
          </a:prstGeom>
          <a:noFill/>
        </p:spPr>
        <p:txBody>
          <a:bodyPr wrap="none" rtlCol="0">
            <a:spAutoFit/>
          </a:bodyPr>
          <a:lstStyle/>
          <a:p>
            <a:r>
              <a:rPr lang="en-US" b="1" dirty="0" err="1"/>
              <a:t>macronpsycho</a:t>
            </a:r>
            <a:br>
              <a:rPr lang="en-US" b="1" dirty="0"/>
            </a:br>
            <a:r>
              <a:rPr lang="en-US" b="1" dirty="0" err="1"/>
              <a:t>macrongonemad</a:t>
            </a:r>
            <a:endParaRPr lang="en-US" b="1" dirty="0"/>
          </a:p>
        </p:txBody>
      </p:sp>
      <p:cxnSp>
        <p:nvCxnSpPr>
          <p:cNvPr id="38" name="Straight Arrow Connector 37">
            <a:extLst>
              <a:ext uri="{FF2B5EF4-FFF2-40B4-BE49-F238E27FC236}">
                <a16:creationId xmlns:a16="http://schemas.microsoft.com/office/drawing/2014/main" id="{D0999228-06FE-A63E-D3AF-19B77C4BAF2A}"/>
              </a:ext>
            </a:extLst>
          </p:cNvPr>
          <p:cNvCxnSpPr>
            <a:cxnSpLocks/>
            <a:stCxn id="37" idx="1"/>
          </p:cNvCxnSpPr>
          <p:nvPr/>
        </p:nvCxnSpPr>
        <p:spPr>
          <a:xfrm flipH="1">
            <a:off x="8995410" y="2282427"/>
            <a:ext cx="374564" cy="985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2943B4E-2D7D-0EDC-2CF9-0A5731E5A5E7}"/>
              </a:ext>
            </a:extLst>
          </p:cNvPr>
          <p:cNvCxnSpPr>
            <a:cxnSpLocks/>
            <a:stCxn id="50" idx="1"/>
          </p:cNvCxnSpPr>
          <p:nvPr/>
        </p:nvCxnSpPr>
        <p:spPr>
          <a:xfrm flipH="1">
            <a:off x="8930706" y="3154706"/>
            <a:ext cx="1528928" cy="24233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a:extLst>
              <a:ext uri="{FF2B5EF4-FFF2-40B4-BE49-F238E27FC236}">
                <a16:creationId xmlns:a16="http://schemas.microsoft.com/office/drawing/2014/main" id="{24A33D08-BFC5-9A2B-38A8-A1D3CA310374}"/>
              </a:ext>
            </a:extLst>
          </p:cNvPr>
          <p:cNvCxnSpPr>
            <a:cxnSpLocks/>
          </p:cNvCxnSpPr>
          <p:nvPr/>
        </p:nvCxnSpPr>
        <p:spPr>
          <a:xfrm flipH="1">
            <a:off x="8995410" y="2525454"/>
            <a:ext cx="514350" cy="18631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Rectangle 47">
            <a:extLst>
              <a:ext uri="{FF2B5EF4-FFF2-40B4-BE49-F238E27FC236}">
                <a16:creationId xmlns:a16="http://schemas.microsoft.com/office/drawing/2014/main" id="{19C9A127-FF66-B40C-FC25-BA1D4460E373}"/>
              </a:ext>
            </a:extLst>
          </p:cNvPr>
          <p:cNvSpPr/>
          <p:nvPr/>
        </p:nvSpPr>
        <p:spPr>
          <a:xfrm>
            <a:off x="8164044" y="5501884"/>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A24C8136-52A8-95C6-CA5F-710CA95D13E1}"/>
              </a:ext>
            </a:extLst>
          </p:cNvPr>
          <p:cNvSpPr/>
          <p:nvPr/>
        </p:nvSpPr>
        <p:spPr>
          <a:xfrm>
            <a:off x="8161299" y="5780767"/>
            <a:ext cx="719328" cy="1524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2C3DA4-D0EB-C4F2-3A14-375515385172}"/>
              </a:ext>
            </a:extLst>
          </p:cNvPr>
          <p:cNvSpPr txBox="1"/>
          <p:nvPr/>
        </p:nvSpPr>
        <p:spPr>
          <a:xfrm>
            <a:off x="10459634" y="2893096"/>
            <a:ext cx="1507144" cy="523220"/>
          </a:xfrm>
          <a:prstGeom prst="rect">
            <a:avLst/>
          </a:prstGeom>
          <a:noFill/>
        </p:spPr>
        <p:txBody>
          <a:bodyPr wrap="none" rtlCol="0">
            <a:spAutoFit/>
          </a:bodyPr>
          <a:lstStyle/>
          <a:p>
            <a:r>
              <a:rPr lang="en-US" b="1" dirty="0"/>
              <a:t>macron</a:t>
            </a:r>
            <a:br>
              <a:rPr lang="en-US" b="1" dirty="0"/>
            </a:br>
            <a:r>
              <a:rPr lang="en-US" b="1" dirty="0" err="1"/>
              <a:t>macronthedevil</a:t>
            </a:r>
            <a:endParaRPr lang="en-US" b="1" dirty="0"/>
          </a:p>
        </p:txBody>
      </p:sp>
      <p:cxnSp>
        <p:nvCxnSpPr>
          <p:cNvPr id="53" name="Straight Arrow Connector 52">
            <a:extLst>
              <a:ext uri="{FF2B5EF4-FFF2-40B4-BE49-F238E27FC236}">
                <a16:creationId xmlns:a16="http://schemas.microsoft.com/office/drawing/2014/main" id="{B621C74D-5AF9-C886-48A1-BAFC7FE48227}"/>
              </a:ext>
            </a:extLst>
          </p:cNvPr>
          <p:cNvCxnSpPr>
            <a:cxnSpLocks/>
          </p:cNvCxnSpPr>
          <p:nvPr/>
        </p:nvCxnSpPr>
        <p:spPr>
          <a:xfrm flipH="1">
            <a:off x="8930706" y="3377667"/>
            <a:ext cx="1619184" cy="24793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416867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C1E2BD-9046-DB31-83FB-7D4C4F84A8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20E874-F6C2-1B27-17CB-C3FF53E332D1}"/>
              </a:ext>
            </a:extLst>
          </p:cNvPr>
          <p:cNvSpPr>
            <a:spLocks noGrp="1"/>
          </p:cNvSpPr>
          <p:nvPr>
            <p:ph type="title"/>
          </p:nvPr>
        </p:nvSpPr>
        <p:spPr/>
        <p:txBody>
          <a:bodyPr/>
          <a:lstStyle/>
          <a:p>
            <a:r>
              <a:rPr lang="en-US" dirty="0"/>
              <a:t>French Terror 2020 (BOOST/NEGLECT) </a:t>
            </a:r>
          </a:p>
        </p:txBody>
      </p:sp>
      <p:sp>
        <p:nvSpPr>
          <p:cNvPr id="3" name="Slide Number Placeholder 2">
            <a:extLst>
              <a:ext uri="{FF2B5EF4-FFF2-40B4-BE49-F238E27FC236}">
                <a16:creationId xmlns:a16="http://schemas.microsoft.com/office/drawing/2014/main" id="{36D74E24-B473-1A0E-C345-C5799E7320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9" name="TextBox 8">
            <a:extLst>
              <a:ext uri="{FF2B5EF4-FFF2-40B4-BE49-F238E27FC236}">
                <a16:creationId xmlns:a16="http://schemas.microsoft.com/office/drawing/2014/main" id="{3F5A51AA-36EB-CA29-63B9-7CF807F42849}"/>
              </a:ext>
            </a:extLst>
          </p:cNvPr>
          <p:cNvSpPr txBox="1"/>
          <p:nvPr/>
        </p:nvSpPr>
        <p:spPr>
          <a:xfrm>
            <a:off x="9224328" y="1721332"/>
            <a:ext cx="2685542" cy="4093428"/>
          </a:xfrm>
          <a:prstGeom prst="rect">
            <a:avLst/>
          </a:prstGeom>
          <a:noFill/>
        </p:spPr>
        <p:txBody>
          <a:bodyPr wrap="square">
            <a:spAutoFit/>
          </a:bodyPr>
          <a:lstStyle/>
          <a:p>
            <a:pPr algn="ctr"/>
            <a:r>
              <a:rPr lang="en-US" sz="2000" dirty="0">
                <a:latin typeface="Cambria" panose="02040503050406030204" pitchFamily="18" charset="0"/>
                <a:ea typeface="Cambria" panose="02040503050406030204" pitchFamily="18" charset="0"/>
              </a:rPr>
              <a:t>Charlie Hebdo Incident</a:t>
            </a:r>
          </a:p>
          <a:p>
            <a:pPr algn="ctr"/>
            <a:r>
              <a:rPr lang="en-US" sz="2000" dirty="0">
                <a:latin typeface="Cambria" panose="02040503050406030204" pitchFamily="18" charset="0"/>
                <a:ea typeface="Cambria" panose="02040503050406030204" pitchFamily="18" charset="0"/>
              </a:rPr>
              <a:t>(09 JAN 2015)</a:t>
            </a:r>
          </a:p>
          <a:p>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A large bump during the lead up to the 29 October attack – trial discussions</a:t>
            </a:r>
          </a:p>
          <a:p>
            <a:pPr marL="285750" indent="-285750">
              <a:buFont typeface="Arial" panose="020B0604020202020204" pitchFamily="34" charset="0"/>
              <a:buChar char="•"/>
            </a:pPr>
            <a:endParaRPr lang="en-US" sz="20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2000" dirty="0">
                <a:latin typeface="Cambria" panose="02040503050406030204" pitchFamily="18" charset="0"/>
                <a:ea typeface="Cambria" panose="02040503050406030204" pitchFamily="18" charset="0"/>
              </a:rPr>
              <a:t>The group was then severely neglected after Nice stabbings and disappeared</a:t>
            </a:r>
          </a:p>
        </p:txBody>
      </p:sp>
      <p:pic>
        <p:nvPicPr>
          <p:cNvPr id="5" name="Picture 4" descr="A graph with lines and dots&#10;&#10;AI-generated content may be incorrect.">
            <a:extLst>
              <a:ext uri="{FF2B5EF4-FFF2-40B4-BE49-F238E27FC236}">
                <a16:creationId xmlns:a16="http://schemas.microsoft.com/office/drawing/2014/main" id="{8145567A-D681-157F-9F14-1C98698F5461}"/>
              </a:ext>
            </a:extLst>
          </p:cNvPr>
          <p:cNvPicPr>
            <a:picLocks noChangeAspect="1"/>
          </p:cNvPicPr>
          <p:nvPr/>
        </p:nvPicPr>
        <p:blipFill>
          <a:blip r:embed="rId3"/>
          <a:stretch>
            <a:fillRect/>
          </a:stretch>
        </p:blipFill>
        <p:spPr>
          <a:xfrm>
            <a:off x="195770" y="1666240"/>
            <a:ext cx="8811070" cy="5125406"/>
          </a:xfrm>
          <a:prstGeom prst="rect">
            <a:avLst/>
          </a:prstGeom>
        </p:spPr>
      </p:pic>
    </p:spTree>
    <p:extLst>
      <p:ext uri="{BB962C8B-B14F-4D97-AF65-F5344CB8AC3E}">
        <p14:creationId xmlns:p14="http://schemas.microsoft.com/office/powerpoint/2010/main" val="3913415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77BC2-13D3-3DB4-C414-C2461C3A41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6D034-E852-5E7C-4DBA-2B40FD8861CD}"/>
              </a:ext>
            </a:extLst>
          </p:cNvPr>
          <p:cNvSpPr>
            <a:spLocks noGrp="1"/>
          </p:cNvSpPr>
          <p:nvPr>
            <p:ph type="title"/>
          </p:nvPr>
        </p:nvSpPr>
        <p:spPr/>
        <p:txBody>
          <a:bodyPr/>
          <a:lstStyle/>
          <a:p>
            <a:r>
              <a:rPr lang="en-US" dirty="0"/>
              <a:t>Synthetic Dataset</a:t>
            </a:r>
          </a:p>
        </p:txBody>
      </p:sp>
      <p:sp>
        <p:nvSpPr>
          <p:cNvPr id="3" name="Slide Number Placeholder 2">
            <a:extLst>
              <a:ext uri="{FF2B5EF4-FFF2-40B4-BE49-F238E27FC236}">
                <a16:creationId xmlns:a16="http://schemas.microsoft.com/office/drawing/2014/main" id="{E12E12DE-63AD-B1FF-555D-874A7C7A867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65</a:t>
            </a:fld>
            <a:endParaRPr lang="en-US"/>
          </a:p>
        </p:txBody>
      </p:sp>
      <p:pic>
        <p:nvPicPr>
          <p:cNvPr id="5" name="Picture 4" descr="A screenshot of a computer screen&#10;&#10;AI-generated content may be incorrect.">
            <a:extLst>
              <a:ext uri="{FF2B5EF4-FFF2-40B4-BE49-F238E27FC236}">
                <a16:creationId xmlns:a16="http://schemas.microsoft.com/office/drawing/2014/main" id="{332F5550-BBA0-FBAB-966D-993B86061C5B}"/>
              </a:ext>
            </a:extLst>
          </p:cNvPr>
          <p:cNvPicPr>
            <a:picLocks noChangeAspect="1"/>
          </p:cNvPicPr>
          <p:nvPr/>
        </p:nvPicPr>
        <p:blipFill>
          <a:blip r:embed="rId2"/>
          <a:stretch>
            <a:fillRect/>
          </a:stretch>
        </p:blipFill>
        <p:spPr>
          <a:xfrm>
            <a:off x="419100" y="1679319"/>
            <a:ext cx="5210175" cy="5207256"/>
          </a:xfrm>
          <a:prstGeom prst="rect">
            <a:avLst/>
          </a:prstGeom>
        </p:spPr>
      </p:pic>
      <p:sp>
        <p:nvSpPr>
          <p:cNvPr id="6" name="TextBox 5">
            <a:extLst>
              <a:ext uri="{FF2B5EF4-FFF2-40B4-BE49-F238E27FC236}">
                <a16:creationId xmlns:a16="http://schemas.microsoft.com/office/drawing/2014/main" id="{6D34C0F5-0F2B-E2E4-399E-FFB95ABEFDA5}"/>
              </a:ext>
            </a:extLst>
          </p:cNvPr>
          <p:cNvSpPr txBox="1"/>
          <p:nvPr/>
        </p:nvSpPr>
        <p:spPr>
          <a:xfrm>
            <a:off x="5863265" y="1823410"/>
            <a:ext cx="6120701" cy="3785652"/>
          </a:xfrm>
          <a:prstGeom prst="rect">
            <a:avLst/>
          </a:prstGeom>
          <a:noFill/>
        </p:spPr>
        <p:txBody>
          <a:bodyPr wrap="square">
            <a:spAutoFit/>
          </a:bodyPr>
          <a:lstStyle/>
          <a:p>
            <a:r>
              <a:rPr lang="en-US" sz="2000" dirty="0">
                <a:latin typeface="Cambria" panose="02040503050406030204" pitchFamily="18" charset="0"/>
                <a:ea typeface="Cambria" panose="02040503050406030204" pitchFamily="18" charset="0"/>
              </a:rPr>
              <a:t>Synthetic (fake) X/Twitter dataset from 01 May – 10 May 2034 built using a scenario created in AESOP.</a:t>
            </a:r>
          </a:p>
          <a:p>
            <a:endParaRPr lang="en-US" sz="2000" dirty="0">
              <a:latin typeface="Cambria" panose="02040503050406030204" pitchFamily="18" charset="0"/>
              <a:ea typeface="Cambria" panose="02040503050406030204" pitchFamily="18" charset="0"/>
            </a:endParaRPr>
          </a:p>
          <a:p>
            <a:r>
              <a:rPr lang="en-US" sz="2000" dirty="0">
                <a:latin typeface="Cambria" panose="02040503050406030204" pitchFamily="18" charset="0"/>
                <a:ea typeface="Cambria" panose="02040503050406030204" pitchFamily="18" charset="0"/>
              </a:rPr>
              <a:t>Events:</a:t>
            </a:r>
          </a:p>
          <a:p>
            <a:r>
              <a:rPr lang="en-US" sz="2000" dirty="0">
                <a:latin typeface="Cambria" panose="02040503050406030204" pitchFamily="18" charset="0"/>
                <a:ea typeface="Cambria" panose="02040503050406030204" pitchFamily="18" charset="0"/>
              </a:rPr>
              <a:t>Balikatan 2034, Arctic and South China Sea confrontations, a typhoon, weather/spy balloons, ship and aircraft collisions, student protests – building toward a broader kinetic conflict on 10 May 2034.</a:t>
            </a:r>
            <a:br>
              <a:rPr lang="en-US" sz="2000" dirty="0">
                <a:latin typeface="Cambria" panose="02040503050406030204" pitchFamily="18" charset="0"/>
                <a:ea typeface="Cambria" panose="02040503050406030204" pitchFamily="18" charset="0"/>
              </a:rPr>
            </a:br>
            <a:br>
              <a:rPr lang="en-US" sz="2000" dirty="0">
                <a:latin typeface="Cambria" panose="02040503050406030204" pitchFamily="18" charset="0"/>
                <a:ea typeface="Cambria" panose="02040503050406030204" pitchFamily="18" charset="0"/>
              </a:rPr>
            </a:br>
            <a:r>
              <a:rPr lang="en-US" sz="2000" dirty="0">
                <a:latin typeface="Cambria" panose="02040503050406030204" pitchFamily="18" charset="0"/>
                <a:ea typeface="Cambria" panose="02040503050406030204" pitchFamily="18" charset="0"/>
              </a:rPr>
              <a:t>6 communities</a:t>
            </a:r>
          </a:p>
          <a:p>
            <a:endParaRPr lang="en-US" sz="2000" dirty="0">
              <a:latin typeface="Cambria" panose="02040503050406030204" pitchFamily="18" charset="0"/>
              <a:ea typeface="Cambria" panose="02040503050406030204" pitchFamily="18" charset="0"/>
            </a:endParaRPr>
          </a:p>
          <a:p>
            <a:endParaRPr lang="en-US"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01942280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B4B6A-0A3A-0287-F796-0A97FBF5D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709D4D-6C78-510C-635A-19EEDA515F71}"/>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A61A1B29-37D6-83BC-6F80-FA18AFA3FFD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66</a:t>
            </a:fld>
            <a:endParaRPr lang="en-US"/>
          </a:p>
        </p:txBody>
      </p:sp>
      <p:pic>
        <p:nvPicPr>
          <p:cNvPr id="5" name="Picture 4" descr="A screenshot of a graph&#10;&#10;AI-generated content may be incorrect.">
            <a:extLst>
              <a:ext uri="{FF2B5EF4-FFF2-40B4-BE49-F238E27FC236}">
                <a16:creationId xmlns:a16="http://schemas.microsoft.com/office/drawing/2014/main" id="{20C67315-3ABB-4F42-42D3-E87D4363278F}"/>
              </a:ext>
            </a:extLst>
          </p:cNvPr>
          <p:cNvPicPr>
            <a:picLocks noChangeAspect="1"/>
          </p:cNvPicPr>
          <p:nvPr/>
        </p:nvPicPr>
        <p:blipFill>
          <a:blip r:embed="rId2"/>
          <a:srcRect b="13426"/>
          <a:stretch/>
        </p:blipFill>
        <p:spPr>
          <a:xfrm>
            <a:off x="7800976" y="1833588"/>
            <a:ext cx="4295774" cy="3932619"/>
          </a:xfrm>
          <a:prstGeom prst="rect">
            <a:avLst/>
          </a:prstGeom>
        </p:spPr>
      </p:pic>
      <p:sp>
        <p:nvSpPr>
          <p:cNvPr id="6" name="TextBox 5">
            <a:extLst>
              <a:ext uri="{FF2B5EF4-FFF2-40B4-BE49-F238E27FC236}">
                <a16:creationId xmlns:a16="http://schemas.microsoft.com/office/drawing/2014/main" id="{F56A611B-E68D-1ECA-E625-687B365C2791}"/>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1F9B4354-B278-DCDB-A801-B2A6EF27EEE0}"/>
              </a:ext>
            </a:extLst>
          </p:cNvPr>
          <p:cNvPicPr>
            <a:picLocks noChangeAspect="1"/>
          </p:cNvPicPr>
          <p:nvPr/>
        </p:nvPicPr>
        <p:blipFill>
          <a:blip r:embed="rId3"/>
          <a:stretch>
            <a:fillRect/>
          </a:stretch>
        </p:blipFill>
        <p:spPr>
          <a:xfrm>
            <a:off x="241116" y="1627811"/>
            <a:ext cx="7353300" cy="5230189"/>
          </a:xfrm>
          <a:prstGeom prst="rect">
            <a:avLst/>
          </a:prstGeom>
        </p:spPr>
      </p:pic>
      <p:sp>
        <p:nvSpPr>
          <p:cNvPr id="9" name="TextBox 8">
            <a:extLst>
              <a:ext uri="{FF2B5EF4-FFF2-40B4-BE49-F238E27FC236}">
                <a16:creationId xmlns:a16="http://schemas.microsoft.com/office/drawing/2014/main" id="{F091586C-3BDE-FFCE-B251-F6AD02AF86AA}"/>
              </a:ext>
            </a:extLst>
          </p:cNvPr>
          <p:cNvSpPr txBox="1"/>
          <p:nvPr/>
        </p:nvSpPr>
        <p:spPr>
          <a:xfrm>
            <a:off x="8776335" y="3275111"/>
            <a:ext cx="532518" cy="307777"/>
          </a:xfrm>
          <a:prstGeom prst="rect">
            <a:avLst/>
          </a:prstGeom>
          <a:solidFill>
            <a:schemeClr val="bg1"/>
          </a:solidFill>
        </p:spPr>
        <p:txBody>
          <a:bodyPr wrap="none" rtlCol="0">
            <a:spAutoFit/>
          </a:bodyPr>
          <a:lstStyle/>
          <a:p>
            <a:r>
              <a:rPr lang="en-US" dirty="0"/>
              <a:t>0.97</a:t>
            </a:r>
          </a:p>
        </p:txBody>
      </p:sp>
      <p:sp>
        <p:nvSpPr>
          <p:cNvPr id="10" name="TextBox 9">
            <a:extLst>
              <a:ext uri="{FF2B5EF4-FFF2-40B4-BE49-F238E27FC236}">
                <a16:creationId xmlns:a16="http://schemas.microsoft.com/office/drawing/2014/main" id="{9495AE72-4BAE-7D95-8D6D-47D5094DA8A5}"/>
              </a:ext>
            </a:extLst>
          </p:cNvPr>
          <p:cNvSpPr txBox="1"/>
          <p:nvPr/>
        </p:nvSpPr>
        <p:spPr>
          <a:xfrm>
            <a:off x="8776335" y="2415850"/>
            <a:ext cx="1669047" cy="276999"/>
          </a:xfrm>
          <a:prstGeom prst="rect">
            <a:avLst/>
          </a:prstGeom>
          <a:noFill/>
        </p:spPr>
        <p:txBody>
          <a:bodyPr wrap="none" rtlCol="0">
            <a:spAutoFit/>
          </a:bodyPr>
          <a:lstStyle/>
          <a:p>
            <a:r>
              <a:rPr lang="en-US" sz="1200" dirty="0"/>
              <a:t>Current Global Issues</a:t>
            </a:r>
          </a:p>
        </p:txBody>
      </p:sp>
      <p:sp>
        <p:nvSpPr>
          <p:cNvPr id="11" name="TextBox 10">
            <a:extLst>
              <a:ext uri="{FF2B5EF4-FFF2-40B4-BE49-F238E27FC236}">
                <a16:creationId xmlns:a16="http://schemas.microsoft.com/office/drawing/2014/main" id="{8C36C52C-462D-3A26-3D7B-388F7E09EBDE}"/>
              </a:ext>
            </a:extLst>
          </p:cNvPr>
          <p:cNvSpPr txBox="1"/>
          <p:nvPr/>
        </p:nvSpPr>
        <p:spPr>
          <a:xfrm>
            <a:off x="7586663" y="4211852"/>
            <a:ext cx="1584088" cy="461665"/>
          </a:xfrm>
          <a:prstGeom prst="rect">
            <a:avLst/>
          </a:prstGeom>
          <a:noFill/>
        </p:spPr>
        <p:txBody>
          <a:bodyPr wrap="none" rtlCol="0">
            <a:spAutoFit/>
          </a:bodyPr>
          <a:lstStyle/>
          <a:p>
            <a:r>
              <a:rPr lang="en-US" sz="1200" dirty="0"/>
              <a:t>Indo-Pacific Security</a:t>
            </a:r>
          </a:p>
          <a:p>
            <a:r>
              <a:rPr lang="en-US" sz="1200" dirty="0"/>
              <a:t>Concerns</a:t>
            </a:r>
          </a:p>
        </p:txBody>
      </p:sp>
      <p:sp>
        <p:nvSpPr>
          <p:cNvPr id="12" name="TextBox 11">
            <a:extLst>
              <a:ext uri="{FF2B5EF4-FFF2-40B4-BE49-F238E27FC236}">
                <a16:creationId xmlns:a16="http://schemas.microsoft.com/office/drawing/2014/main" id="{FDC34F60-4C9B-0C2E-C4A8-749FA4CBE555}"/>
              </a:ext>
            </a:extLst>
          </p:cNvPr>
          <p:cNvSpPr txBox="1"/>
          <p:nvPr/>
        </p:nvSpPr>
        <p:spPr>
          <a:xfrm>
            <a:off x="9911715" y="4688621"/>
            <a:ext cx="591829" cy="307777"/>
          </a:xfrm>
          <a:prstGeom prst="rect">
            <a:avLst/>
          </a:prstGeom>
          <a:solidFill>
            <a:schemeClr val="bg1"/>
          </a:solidFill>
        </p:spPr>
        <p:txBody>
          <a:bodyPr wrap="none" rtlCol="0">
            <a:spAutoFit/>
          </a:bodyPr>
          <a:lstStyle/>
          <a:p>
            <a:r>
              <a:rPr lang="en-US" dirty="0"/>
              <a:t>-0.68</a:t>
            </a:r>
          </a:p>
        </p:txBody>
      </p:sp>
      <p:sp>
        <p:nvSpPr>
          <p:cNvPr id="13" name="TextBox 12">
            <a:extLst>
              <a:ext uri="{FF2B5EF4-FFF2-40B4-BE49-F238E27FC236}">
                <a16:creationId xmlns:a16="http://schemas.microsoft.com/office/drawing/2014/main" id="{236D7D41-EE90-7E0A-A6EB-81DC267587B1}"/>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ADCF9BFC-EF61-D482-ED9E-F1EDEE8952FC}"/>
              </a:ext>
            </a:extLst>
          </p:cNvPr>
          <p:cNvSpPr txBox="1"/>
          <p:nvPr/>
        </p:nvSpPr>
        <p:spPr>
          <a:xfrm>
            <a:off x="9528233" y="3636813"/>
            <a:ext cx="1950622" cy="461665"/>
          </a:xfrm>
          <a:prstGeom prst="rect">
            <a:avLst/>
          </a:prstGeom>
          <a:noFill/>
        </p:spPr>
        <p:txBody>
          <a:bodyPr wrap="square" rtlCol="0">
            <a:spAutoFit/>
          </a:bodyPr>
          <a:lstStyle/>
          <a:p>
            <a:pPr algn="r"/>
            <a:r>
              <a:rPr lang="en-US" sz="1200" dirty="0"/>
              <a:t>Geopolitical Tensions Overview</a:t>
            </a:r>
          </a:p>
        </p:txBody>
      </p:sp>
      <p:sp>
        <p:nvSpPr>
          <p:cNvPr id="17" name="Oval 16">
            <a:extLst>
              <a:ext uri="{FF2B5EF4-FFF2-40B4-BE49-F238E27FC236}">
                <a16:creationId xmlns:a16="http://schemas.microsoft.com/office/drawing/2014/main" id="{45274E21-0169-8614-2536-FBE9E0DD3AD2}"/>
              </a:ext>
            </a:extLst>
          </p:cNvPr>
          <p:cNvSpPr/>
          <p:nvPr/>
        </p:nvSpPr>
        <p:spPr>
          <a:xfrm rot="18954282">
            <a:off x="3943441" y="42894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02833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72879-151B-46E7-2BFA-0D46601C52EE}"/>
            </a:ext>
          </a:extLst>
        </p:cNvPr>
        <p:cNvGrpSpPr/>
        <p:nvPr/>
      </p:nvGrpSpPr>
      <p:grpSpPr>
        <a:xfrm>
          <a:off x="0" y="0"/>
          <a:ext cx="0" cy="0"/>
          <a:chOff x="0" y="0"/>
          <a:chExt cx="0" cy="0"/>
        </a:xfrm>
      </p:grpSpPr>
      <p:pic>
        <p:nvPicPr>
          <p:cNvPr id="16" name="Picture 15" descr="A screenshot of a computer&#10;&#10;AI-generated content may be incorrect.">
            <a:extLst>
              <a:ext uri="{FF2B5EF4-FFF2-40B4-BE49-F238E27FC236}">
                <a16:creationId xmlns:a16="http://schemas.microsoft.com/office/drawing/2014/main" id="{F71A1215-697E-44AD-44C4-718ACE68A6E2}"/>
              </a:ext>
            </a:extLst>
          </p:cNvPr>
          <p:cNvPicPr>
            <a:picLocks noChangeAspect="1"/>
          </p:cNvPicPr>
          <p:nvPr/>
        </p:nvPicPr>
        <p:blipFill>
          <a:blip r:embed="rId2"/>
          <a:srcRect b="10957"/>
          <a:stretch/>
        </p:blipFill>
        <p:spPr>
          <a:xfrm>
            <a:off x="7694113" y="1687417"/>
            <a:ext cx="4442079" cy="4206814"/>
          </a:xfrm>
          <a:prstGeom prst="rect">
            <a:avLst/>
          </a:prstGeom>
        </p:spPr>
      </p:pic>
      <p:sp>
        <p:nvSpPr>
          <p:cNvPr id="2" name="Title 1">
            <a:extLst>
              <a:ext uri="{FF2B5EF4-FFF2-40B4-BE49-F238E27FC236}">
                <a16:creationId xmlns:a16="http://schemas.microsoft.com/office/drawing/2014/main" id="{7AD027D9-B999-2D85-C4C2-0A84D689AD8C}"/>
              </a:ext>
            </a:extLst>
          </p:cNvPr>
          <p:cNvSpPr>
            <a:spLocks noGrp="1"/>
          </p:cNvSpPr>
          <p:nvPr>
            <p:ph type="title"/>
          </p:nvPr>
        </p:nvSpPr>
        <p:spPr/>
        <p:txBody>
          <a:bodyPr>
            <a:normAutofit fontScale="90000"/>
          </a:bodyPr>
          <a:lstStyle/>
          <a:p>
            <a:r>
              <a:rPr lang="en-US" dirty="0"/>
              <a:t>Synthetic Dataset (BRIDGE/NEUTRALIZE)</a:t>
            </a:r>
          </a:p>
        </p:txBody>
      </p:sp>
      <p:sp>
        <p:nvSpPr>
          <p:cNvPr id="3" name="Slide Number Placeholder 2">
            <a:extLst>
              <a:ext uri="{FF2B5EF4-FFF2-40B4-BE49-F238E27FC236}">
                <a16:creationId xmlns:a16="http://schemas.microsoft.com/office/drawing/2014/main" id="{BAFB7FA0-F807-9241-F274-842B15511E3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sp>
        <p:nvSpPr>
          <p:cNvPr id="6" name="TextBox 5">
            <a:extLst>
              <a:ext uri="{FF2B5EF4-FFF2-40B4-BE49-F238E27FC236}">
                <a16:creationId xmlns:a16="http://schemas.microsoft.com/office/drawing/2014/main" id="{23AC3CEC-6B97-D31D-EDA6-1660792B2494}"/>
              </a:ext>
            </a:extLst>
          </p:cNvPr>
          <p:cNvSpPr txBox="1"/>
          <p:nvPr/>
        </p:nvSpPr>
        <p:spPr>
          <a:xfrm>
            <a:off x="8399331" y="1963294"/>
            <a:ext cx="2450336" cy="261610"/>
          </a:xfrm>
          <a:prstGeom prst="rect">
            <a:avLst/>
          </a:prstGeom>
          <a:noFill/>
        </p:spPr>
        <p:txBody>
          <a:bodyPr wrap="square" rtlCol="0">
            <a:spAutoFit/>
          </a:bodyPr>
          <a:lstStyle/>
          <a:p>
            <a:pPr algn="ctr"/>
            <a:r>
              <a:rPr lang="en-US" sz="1100" dirty="0"/>
              <a:t>2034-05-06 to 2034-05-07</a:t>
            </a:r>
          </a:p>
        </p:txBody>
      </p:sp>
      <p:pic>
        <p:nvPicPr>
          <p:cNvPr id="8" name="Picture 7" descr="A diagram of a network&#10;&#10;AI-generated content may be incorrect.">
            <a:extLst>
              <a:ext uri="{FF2B5EF4-FFF2-40B4-BE49-F238E27FC236}">
                <a16:creationId xmlns:a16="http://schemas.microsoft.com/office/drawing/2014/main" id="{6CF29F3F-40F5-7892-9996-04899D492DE0}"/>
              </a:ext>
            </a:extLst>
          </p:cNvPr>
          <p:cNvPicPr>
            <a:picLocks noChangeAspect="1"/>
          </p:cNvPicPr>
          <p:nvPr/>
        </p:nvPicPr>
        <p:blipFill>
          <a:blip r:embed="rId3"/>
          <a:stretch>
            <a:fillRect/>
          </a:stretch>
        </p:blipFill>
        <p:spPr>
          <a:xfrm>
            <a:off x="233363" y="1618225"/>
            <a:ext cx="7353300" cy="5230189"/>
          </a:xfrm>
          <a:prstGeom prst="rect">
            <a:avLst/>
          </a:prstGeom>
        </p:spPr>
      </p:pic>
      <p:sp>
        <p:nvSpPr>
          <p:cNvPr id="9" name="TextBox 8">
            <a:extLst>
              <a:ext uri="{FF2B5EF4-FFF2-40B4-BE49-F238E27FC236}">
                <a16:creationId xmlns:a16="http://schemas.microsoft.com/office/drawing/2014/main" id="{C118C4E3-CEED-5193-91A6-2877E84ADBFE}"/>
              </a:ext>
            </a:extLst>
          </p:cNvPr>
          <p:cNvSpPr txBox="1"/>
          <p:nvPr/>
        </p:nvSpPr>
        <p:spPr>
          <a:xfrm>
            <a:off x="9595430" y="3925542"/>
            <a:ext cx="532518" cy="307777"/>
          </a:xfrm>
          <a:prstGeom prst="rect">
            <a:avLst/>
          </a:prstGeom>
          <a:solidFill>
            <a:schemeClr val="bg1"/>
          </a:solidFill>
        </p:spPr>
        <p:txBody>
          <a:bodyPr wrap="none" rtlCol="0">
            <a:spAutoFit/>
          </a:bodyPr>
          <a:lstStyle/>
          <a:p>
            <a:r>
              <a:rPr lang="en-US" dirty="0"/>
              <a:t>0.47</a:t>
            </a:r>
          </a:p>
        </p:txBody>
      </p:sp>
      <p:sp>
        <p:nvSpPr>
          <p:cNvPr id="13" name="TextBox 12">
            <a:extLst>
              <a:ext uri="{FF2B5EF4-FFF2-40B4-BE49-F238E27FC236}">
                <a16:creationId xmlns:a16="http://schemas.microsoft.com/office/drawing/2014/main" id="{64DE2E59-4F89-C4DC-32F7-6BDA6429BEA6}"/>
              </a:ext>
            </a:extLst>
          </p:cNvPr>
          <p:cNvSpPr txBox="1"/>
          <p:nvPr/>
        </p:nvSpPr>
        <p:spPr>
          <a:xfrm>
            <a:off x="8829773" y="5583480"/>
            <a:ext cx="1950622" cy="461665"/>
          </a:xfrm>
          <a:prstGeom prst="rect">
            <a:avLst/>
          </a:prstGeom>
          <a:noFill/>
        </p:spPr>
        <p:txBody>
          <a:bodyPr wrap="square" rtlCol="0">
            <a:spAutoFit/>
          </a:bodyPr>
          <a:lstStyle/>
          <a:p>
            <a:r>
              <a:rPr lang="en-US" sz="1200" dirty="0"/>
              <a:t>Geopolitical Tensions and Protests</a:t>
            </a:r>
          </a:p>
        </p:txBody>
      </p:sp>
      <p:sp>
        <p:nvSpPr>
          <p:cNvPr id="14" name="TextBox 13">
            <a:extLst>
              <a:ext uri="{FF2B5EF4-FFF2-40B4-BE49-F238E27FC236}">
                <a16:creationId xmlns:a16="http://schemas.microsoft.com/office/drawing/2014/main" id="{04A6795E-4AC3-6EFF-3DE2-147D7866CBBF}"/>
              </a:ext>
            </a:extLst>
          </p:cNvPr>
          <p:cNvSpPr txBox="1"/>
          <p:nvPr/>
        </p:nvSpPr>
        <p:spPr>
          <a:xfrm>
            <a:off x="8699062" y="2257891"/>
            <a:ext cx="2325254" cy="276999"/>
          </a:xfrm>
          <a:prstGeom prst="rect">
            <a:avLst/>
          </a:prstGeom>
          <a:noFill/>
        </p:spPr>
        <p:txBody>
          <a:bodyPr wrap="square" rtlCol="0">
            <a:spAutoFit/>
          </a:bodyPr>
          <a:lstStyle/>
          <a:p>
            <a:pPr algn="r"/>
            <a:r>
              <a:rPr lang="en-US" sz="1200" dirty="0"/>
              <a:t>Geopolitical Tensions Overview</a:t>
            </a:r>
          </a:p>
        </p:txBody>
      </p:sp>
      <p:sp>
        <p:nvSpPr>
          <p:cNvPr id="4" name="Oval 3">
            <a:extLst>
              <a:ext uri="{FF2B5EF4-FFF2-40B4-BE49-F238E27FC236}">
                <a16:creationId xmlns:a16="http://schemas.microsoft.com/office/drawing/2014/main" id="{9DEE3ACA-C7C8-BE1B-FF97-AAABBF7707DF}"/>
              </a:ext>
            </a:extLst>
          </p:cNvPr>
          <p:cNvSpPr/>
          <p:nvPr/>
        </p:nvSpPr>
        <p:spPr>
          <a:xfrm rot="2426504">
            <a:off x="4569018" y="4319546"/>
            <a:ext cx="1440843" cy="613679"/>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4074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8225C-AD1C-366D-3EBC-83FD695B2C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FBE2C8-7C5F-4117-BD0E-75E721533942}"/>
              </a:ext>
            </a:extLst>
          </p:cNvPr>
          <p:cNvSpPr>
            <a:spLocks noGrp="1"/>
          </p:cNvSpPr>
          <p:nvPr>
            <p:ph type="title"/>
          </p:nvPr>
        </p:nvSpPr>
        <p:spPr/>
        <p:txBody>
          <a:bodyPr>
            <a:normAutofit fontScale="90000"/>
          </a:bodyPr>
          <a:lstStyle/>
          <a:p>
            <a:r>
              <a:rPr lang="en-US" dirty="0"/>
              <a:t>Synthetic Dataset (ENHANCE/DISTRACT)</a:t>
            </a:r>
          </a:p>
        </p:txBody>
      </p:sp>
      <p:sp>
        <p:nvSpPr>
          <p:cNvPr id="3" name="Slide Number Placeholder 2">
            <a:extLst>
              <a:ext uri="{FF2B5EF4-FFF2-40B4-BE49-F238E27FC236}">
                <a16:creationId xmlns:a16="http://schemas.microsoft.com/office/drawing/2014/main" id="{1D42BE8A-CC5C-24A4-0F48-AB6510B5E29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pic>
        <p:nvPicPr>
          <p:cNvPr id="7" name="Picture 6" descr="A screenshot of a computer&#10;&#10;AI-generated content may be incorrect.">
            <a:extLst>
              <a:ext uri="{FF2B5EF4-FFF2-40B4-BE49-F238E27FC236}">
                <a16:creationId xmlns:a16="http://schemas.microsoft.com/office/drawing/2014/main" id="{91685060-DBBE-D5D9-4733-D8EC58A4E22C}"/>
              </a:ext>
            </a:extLst>
          </p:cNvPr>
          <p:cNvPicPr>
            <a:picLocks noChangeAspect="1"/>
          </p:cNvPicPr>
          <p:nvPr/>
        </p:nvPicPr>
        <p:blipFill>
          <a:blip r:embed="rId2"/>
          <a:stretch>
            <a:fillRect/>
          </a:stretch>
        </p:blipFill>
        <p:spPr>
          <a:xfrm>
            <a:off x="240320" y="1633157"/>
            <a:ext cx="6843994" cy="5188268"/>
          </a:xfrm>
          <a:prstGeom prst="rect">
            <a:avLst/>
          </a:prstGeom>
        </p:spPr>
      </p:pic>
      <p:sp>
        <p:nvSpPr>
          <p:cNvPr id="8" name="Rectangle 7">
            <a:extLst>
              <a:ext uri="{FF2B5EF4-FFF2-40B4-BE49-F238E27FC236}">
                <a16:creationId xmlns:a16="http://schemas.microsoft.com/office/drawing/2014/main" id="{39939F96-8E0F-CB51-6A81-75A561D50EAC}"/>
              </a:ext>
            </a:extLst>
          </p:cNvPr>
          <p:cNvSpPr/>
          <p:nvPr/>
        </p:nvSpPr>
        <p:spPr>
          <a:xfrm>
            <a:off x="2893463" y="4347210"/>
            <a:ext cx="719328" cy="28956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2C77FD1-7F11-0012-A15A-ECBDA8B2C915}"/>
              </a:ext>
            </a:extLst>
          </p:cNvPr>
          <p:cNvSpPr txBox="1"/>
          <p:nvPr/>
        </p:nvSpPr>
        <p:spPr>
          <a:xfrm>
            <a:off x="1717097" y="1753869"/>
            <a:ext cx="1213794" cy="461665"/>
          </a:xfrm>
          <a:prstGeom prst="rect">
            <a:avLst/>
          </a:prstGeom>
          <a:noFill/>
        </p:spPr>
        <p:txBody>
          <a:bodyPr wrap="none" rtlCol="0">
            <a:spAutoFit/>
          </a:bodyPr>
          <a:lstStyle/>
          <a:p>
            <a:r>
              <a:rPr lang="en-US" sz="1200" b="1" dirty="0" err="1"/>
              <a:t>portshutdown</a:t>
            </a:r>
            <a:endParaRPr lang="en-US" sz="1200" b="1" dirty="0"/>
          </a:p>
          <a:p>
            <a:r>
              <a:rPr lang="en-US" sz="1200" b="1" dirty="0"/>
              <a:t>cyberattack</a:t>
            </a:r>
          </a:p>
        </p:txBody>
      </p:sp>
      <p:cxnSp>
        <p:nvCxnSpPr>
          <p:cNvPr id="10" name="Straight Arrow Connector 9">
            <a:extLst>
              <a:ext uri="{FF2B5EF4-FFF2-40B4-BE49-F238E27FC236}">
                <a16:creationId xmlns:a16="http://schemas.microsoft.com/office/drawing/2014/main" id="{84B57530-E9DC-AA7A-5C06-9B1A4401CA07}"/>
              </a:ext>
            </a:extLst>
          </p:cNvPr>
          <p:cNvCxnSpPr>
            <a:cxnSpLocks/>
            <a:endCxn id="8" idx="1"/>
          </p:cNvCxnSpPr>
          <p:nvPr/>
        </p:nvCxnSpPr>
        <p:spPr>
          <a:xfrm>
            <a:off x="2030730" y="2251710"/>
            <a:ext cx="862733" cy="22402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7FB7E1EA-2C61-F8DE-F780-0D0365490E2B}"/>
              </a:ext>
            </a:extLst>
          </p:cNvPr>
          <p:cNvSpPr/>
          <p:nvPr/>
        </p:nvSpPr>
        <p:spPr>
          <a:xfrm>
            <a:off x="2879134" y="5433060"/>
            <a:ext cx="719328" cy="609600"/>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70D45BC7-8D1A-5F50-DF4C-92C273841A52}"/>
              </a:ext>
            </a:extLst>
          </p:cNvPr>
          <p:cNvCxnSpPr>
            <a:cxnSpLocks/>
            <a:stCxn id="18" idx="2"/>
          </p:cNvCxnSpPr>
          <p:nvPr/>
        </p:nvCxnSpPr>
        <p:spPr>
          <a:xfrm flipH="1">
            <a:off x="3612791" y="3108086"/>
            <a:ext cx="538868" cy="21801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E02D4F84-484A-BCFA-FB3C-A8942F5F6DAE}"/>
              </a:ext>
            </a:extLst>
          </p:cNvPr>
          <p:cNvSpPr txBox="1"/>
          <p:nvPr/>
        </p:nvSpPr>
        <p:spPr>
          <a:xfrm>
            <a:off x="3598462" y="2277089"/>
            <a:ext cx="1106393" cy="830997"/>
          </a:xfrm>
          <a:prstGeom prst="rect">
            <a:avLst/>
          </a:prstGeom>
          <a:noFill/>
        </p:spPr>
        <p:txBody>
          <a:bodyPr wrap="none" rtlCol="0">
            <a:spAutoFit/>
          </a:bodyPr>
          <a:lstStyle/>
          <a:p>
            <a:r>
              <a:rPr lang="en-US" sz="1200" b="1" dirty="0" err="1"/>
              <a:t>warprep</a:t>
            </a:r>
            <a:endParaRPr lang="en-US" sz="1200" b="1" dirty="0"/>
          </a:p>
          <a:p>
            <a:r>
              <a:rPr lang="en-US" sz="1200" b="1" dirty="0" err="1"/>
              <a:t>url</a:t>
            </a:r>
            <a:r>
              <a:rPr lang="en-US" sz="1200" b="1" dirty="0"/>
              <a:t>…</a:t>
            </a:r>
          </a:p>
          <a:p>
            <a:r>
              <a:rPr lang="en-US" sz="1200" b="1" dirty="0" err="1"/>
              <a:t>pacificpeace</a:t>
            </a:r>
            <a:endParaRPr lang="en-US" sz="1200" b="1" dirty="0"/>
          </a:p>
          <a:p>
            <a:r>
              <a:rPr lang="en-US" sz="1200" b="1" dirty="0" err="1"/>
              <a:t>worldpeace</a:t>
            </a:r>
            <a:endParaRPr lang="en-US" sz="1200" b="1" dirty="0"/>
          </a:p>
        </p:txBody>
      </p:sp>
      <p:sp>
        <p:nvSpPr>
          <p:cNvPr id="22" name="TextBox 21">
            <a:extLst>
              <a:ext uri="{FF2B5EF4-FFF2-40B4-BE49-F238E27FC236}">
                <a16:creationId xmlns:a16="http://schemas.microsoft.com/office/drawing/2014/main" id="{D5C6E551-FC0D-7E99-2EB6-6924D77632DB}"/>
              </a:ext>
            </a:extLst>
          </p:cNvPr>
          <p:cNvSpPr txBox="1"/>
          <p:nvPr/>
        </p:nvSpPr>
        <p:spPr>
          <a:xfrm>
            <a:off x="5244382" y="2046256"/>
            <a:ext cx="1221809" cy="461665"/>
          </a:xfrm>
          <a:prstGeom prst="rect">
            <a:avLst/>
          </a:prstGeom>
          <a:noFill/>
        </p:spPr>
        <p:txBody>
          <a:bodyPr wrap="none" rtlCol="0">
            <a:spAutoFit/>
          </a:bodyPr>
          <a:lstStyle/>
          <a:p>
            <a:r>
              <a:rPr lang="en-US" sz="1200" b="1" dirty="0" err="1"/>
              <a:t>portshutdown</a:t>
            </a:r>
            <a:endParaRPr lang="en-US" sz="1200" b="1" dirty="0"/>
          </a:p>
          <a:p>
            <a:r>
              <a:rPr lang="en-US" sz="1200" b="1" dirty="0"/>
              <a:t>readiness</a:t>
            </a:r>
          </a:p>
        </p:txBody>
      </p:sp>
      <p:sp>
        <p:nvSpPr>
          <p:cNvPr id="23" name="TextBox 22">
            <a:extLst>
              <a:ext uri="{FF2B5EF4-FFF2-40B4-BE49-F238E27FC236}">
                <a16:creationId xmlns:a16="http://schemas.microsoft.com/office/drawing/2014/main" id="{1E6B934E-A34A-E752-DC1E-782C20DE6D22}"/>
              </a:ext>
            </a:extLst>
          </p:cNvPr>
          <p:cNvSpPr txBox="1"/>
          <p:nvPr/>
        </p:nvSpPr>
        <p:spPr>
          <a:xfrm>
            <a:off x="7388791" y="4705636"/>
            <a:ext cx="824265" cy="461665"/>
          </a:xfrm>
          <a:prstGeom prst="rect">
            <a:avLst/>
          </a:prstGeom>
          <a:noFill/>
        </p:spPr>
        <p:txBody>
          <a:bodyPr wrap="none" rtlCol="0">
            <a:spAutoFit/>
          </a:bodyPr>
          <a:lstStyle/>
          <a:p>
            <a:r>
              <a:rPr lang="en-US" sz="1200" b="1" dirty="0" err="1"/>
              <a:t>duchyes</a:t>
            </a:r>
            <a:endParaRPr lang="en-US" sz="1200" b="1" dirty="0"/>
          </a:p>
          <a:p>
            <a:r>
              <a:rPr lang="en-US" sz="1200" b="1" dirty="0"/>
              <a:t>duchess</a:t>
            </a:r>
          </a:p>
        </p:txBody>
      </p:sp>
      <p:sp>
        <p:nvSpPr>
          <p:cNvPr id="24" name="Rectangle 23">
            <a:extLst>
              <a:ext uri="{FF2B5EF4-FFF2-40B4-BE49-F238E27FC236}">
                <a16:creationId xmlns:a16="http://schemas.microsoft.com/office/drawing/2014/main" id="{7A60D156-D759-3864-9835-B56360A85D9C}"/>
              </a:ext>
            </a:extLst>
          </p:cNvPr>
          <p:cNvSpPr/>
          <p:nvPr/>
        </p:nvSpPr>
        <p:spPr>
          <a:xfrm>
            <a:off x="4582204" y="5627369"/>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2E57788-F6BC-2F7B-91FD-FB751E0E99A3}"/>
              </a:ext>
            </a:extLst>
          </p:cNvPr>
          <p:cNvSpPr/>
          <p:nvPr/>
        </p:nvSpPr>
        <p:spPr>
          <a:xfrm>
            <a:off x="4555138" y="4373421"/>
            <a:ext cx="719328" cy="263349"/>
          </a:xfrm>
          <a:prstGeom prst="rect">
            <a:avLst/>
          </a:prstGeom>
          <a:noFill/>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Arrow Connector 25">
            <a:extLst>
              <a:ext uri="{FF2B5EF4-FFF2-40B4-BE49-F238E27FC236}">
                <a16:creationId xmlns:a16="http://schemas.microsoft.com/office/drawing/2014/main" id="{39A7C25E-337A-CB22-1C47-1BCB64F77B3F}"/>
              </a:ext>
            </a:extLst>
          </p:cNvPr>
          <p:cNvCxnSpPr>
            <a:cxnSpLocks/>
          </p:cNvCxnSpPr>
          <p:nvPr/>
        </p:nvCxnSpPr>
        <p:spPr>
          <a:xfrm flipH="1">
            <a:off x="5244382" y="2507921"/>
            <a:ext cx="464846" cy="1865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4C2721B8-DCCC-C15C-6433-CE1EB99EA8B2}"/>
              </a:ext>
            </a:extLst>
          </p:cNvPr>
          <p:cNvCxnSpPr>
            <a:cxnSpLocks/>
            <a:stCxn id="23" idx="1"/>
          </p:cNvCxnSpPr>
          <p:nvPr/>
        </p:nvCxnSpPr>
        <p:spPr>
          <a:xfrm flipH="1">
            <a:off x="5337810" y="4936469"/>
            <a:ext cx="2050981" cy="770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a:extLst>
              <a:ext uri="{FF2B5EF4-FFF2-40B4-BE49-F238E27FC236}">
                <a16:creationId xmlns:a16="http://schemas.microsoft.com/office/drawing/2014/main" id="{A7FCD781-FE48-0A7A-9413-CAAF2E14AF12}"/>
              </a:ext>
            </a:extLst>
          </p:cNvPr>
          <p:cNvSpPr txBox="1"/>
          <p:nvPr/>
        </p:nvSpPr>
        <p:spPr>
          <a:xfrm>
            <a:off x="8533216" y="2387596"/>
            <a:ext cx="3256108" cy="2677656"/>
          </a:xfrm>
          <a:prstGeom prst="rect">
            <a:avLst/>
          </a:prstGeom>
          <a:noFill/>
        </p:spPr>
        <p:txBody>
          <a:bodyPr wrap="square" rtlCol="0">
            <a:spAutoFit/>
          </a:bodyPr>
          <a:lstStyle/>
          <a:p>
            <a:r>
              <a:rPr lang="en-US" b="1" dirty="0"/>
              <a:t>09 May 2034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Cyber attack shuts down ports</a:t>
            </a:r>
          </a:p>
          <a:p>
            <a:endParaRPr lang="en-US" dirty="0"/>
          </a:p>
          <a:p>
            <a:endParaRPr lang="en-US" dirty="0"/>
          </a:p>
          <a:p>
            <a:r>
              <a:rPr lang="en-US" b="1" dirty="0"/>
              <a:t>10 May 2034</a:t>
            </a:r>
          </a:p>
          <a:p>
            <a:endParaRPr lang="en-US" dirty="0"/>
          </a:p>
          <a:p>
            <a:pPr marL="285750" indent="-285750">
              <a:buFont typeface="Arial" panose="020B0604020202020204" pitchFamily="34" charset="0"/>
              <a:buChar char="•"/>
            </a:pPr>
            <a:r>
              <a:rPr lang="en-US" dirty="0"/>
              <a:t>Highly increased tensions between major powers</a:t>
            </a:r>
            <a:br>
              <a:rPr lang="en-US" dirty="0"/>
            </a:br>
            <a:endParaRPr lang="en-US" dirty="0"/>
          </a:p>
          <a:p>
            <a:pPr marL="285750" indent="-285750">
              <a:buFont typeface="Arial" panose="020B0604020202020204" pitchFamily="34" charset="0"/>
              <a:buChar char="•"/>
            </a:pPr>
            <a:r>
              <a:rPr lang="en-US" dirty="0"/>
              <a:t>Duchess (Lord Privy Seal) tours the area</a:t>
            </a:r>
          </a:p>
        </p:txBody>
      </p:sp>
    </p:spTree>
    <p:extLst>
      <p:ext uri="{BB962C8B-B14F-4D97-AF65-F5344CB8AC3E}">
        <p14:creationId xmlns:p14="http://schemas.microsoft.com/office/powerpoint/2010/main" val="8502032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fontScale="92500" lnSpcReduction="10000"/>
          </a:bodyPr>
          <a:lstStyle/>
          <a:p>
            <a:pPr marL="457200" lvl="0" indent="-361950" algn="l" rtl="0">
              <a:lnSpc>
                <a:spcPct val="100000"/>
              </a:lnSpc>
              <a:spcBef>
                <a:spcPts val="0"/>
              </a:spcBef>
              <a:spcAft>
                <a:spcPts val="1200"/>
              </a:spcAft>
              <a:buSzPts val="2100"/>
              <a:buChar char="●"/>
            </a:pPr>
            <a:r>
              <a:rPr lang="en-US" sz="2800" dirty="0"/>
              <a:t>Theoretical and 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a more comprehensive detection mechanism</a:t>
            </a:r>
          </a:p>
          <a:p>
            <a:pPr lvl="1" indent="-361950">
              <a:lnSpc>
                <a:spcPct val="100000"/>
              </a:lnSpc>
              <a:spcBef>
                <a:spcPts val="0"/>
              </a:spcBef>
              <a:spcAft>
                <a:spcPts val="1200"/>
              </a:spcAft>
              <a:buSzPts val="2100"/>
              <a:buChar char="●"/>
            </a:pPr>
            <a:r>
              <a:rPr lang="en-US" sz="2200" dirty="0" err="1"/>
              <a:t>SynTel</a:t>
            </a:r>
            <a:r>
              <a:rPr lang="en-US" sz="2200" dirty="0"/>
              <a:t>/X combine traditional simulation logic with LLM-powered message construction to </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AI-enabled social media scenario development from existing exercise material or corpora</a:t>
            </a:r>
          </a:p>
          <a:p>
            <a:pPr lvl="1" indent="-361950">
              <a:lnSpc>
                <a:spcPct val="100000"/>
              </a:lnSpc>
              <a:spcBef>
                <a:spcPts val="0"/>
              </a:spcBef>
              <a:spcAft>
                <a:spcPts val="1200"/>
              </a:spcAft>
              <a:buSzPts val="2100"/>
              <a:buChar char="●"/>
            </a:pPr>
            <a:r>
              <a:rPr lang="en-US" sz="2200" dirty="0"/>
              <a:t>A draft data standard for passing social media objects and scenarios</a:t>
            </a:r>
          </a:p>
          <a:p>
            <a:pPr lvl="1" indent="-361950">
              <a:lnSpc>
                <a:spcPct val="100000"/>
              </a:lnSpc>
              <a:spcBef>
                <a:spcPts val="0"/>
              </a:spcBef>
              <a:spcAft>
                <a:spcPts val="1200"/>
              </a:spcAft>
              <a:buSzPts val="2100"/>
              <a:buChar char="●"/>
            </a:pPr>
            <a:r>
              <a:rPr lang="en-US" sz="2200" dirty="0"/>
              <a:t>AI-enabled X/Twitter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69</a:t>
            </a:fld>
            <a:endParaRPr/>
          </a:p>
        </p:txBody>
      </p:sp>
    </p:spTree>
    <p:extLst>
      <p:ext uri="{BB962C8B-B14F-4D97-AF65-F5344CB8AC3E}">
        <p14:creationId xmlns:p14="http://schemas.microsoft.com/office/powerpoint/2010/main" val="3293009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829818"/>
          </a:xfrm>
        </p:spPr>
        <p:txBody>
          <a:bodyPr>
            <a:normAutofit lnSpcReduction="10000"/>
          </a:bodyPr>
          <a:lstStyle/>
          <a:p>
            <a:r>
              <a:rPr lang="en-US" dirty="0"/>
              <a:t>Blaine (</a:t>
            </a:r>
            <a:r>
              <a:rPr lang="en-US" dirty="0">
                <a:solidFill>
                  <a:schemeClr val="tx1"/>
                </a:solidFill>
              </a:rPr>
              <a:t>CMU-S3D-23-102</a:t>
            </a:r>
            <a:r>
              <a:rPr lang="en-US" dirty="0"/>
              <a:t>) looked at and compared BEND to four other frameworks.</a:t>
            </a:r>
          </a:p>
          <a:p>
            <a:r>
              <a:rPr lang="en-US" dirty="0"/>
              <a:t>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br>
              <a:rPr lang="en-US" dirty="0"/>
            </a:br>
            <a:endParaRPr lang="en-US" dirty="0"/>
          </a:p>
          <a:p>
            <a:r>
              <a:rPr lang="en-US" dirty="0"/>
              <a:t>BEND’s strength is in its shorthand</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3"/>
          <a:stretch>
            <a:fillRect/>
          </a:stretch>
        </p:blipFill>
        <p:spPr>
          <a:xfrm>
            <a:off x="7130260" y="1825625"/>
            <a:ext cx="4618342" cy="1939111"/>
          </a:xfrm>
          <a:prstGeom prst="rect">
            <a:avLst/>
          </a:prstGeom>
        </p:spPr>
      </p:pic>
    </p:spTree>
    <p:extLst>
      <p:ext uri="{BB962C8B-B14F-4D97-AF65-F5344CB8AC3E}">
        <p14:creationId xmlns:p14="http://schemas.microsoft.com/office/powerpoint/2010/main" val="1755350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327980C-8AF8-5604-F4CF-BD3708EAB4E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2065AAE-9544-DB70-6FB9-16B81283621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F00F8984-C04A-AE94-410E-1CB6C2055FC3}"/>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sz="2800" dirty="0"/>
              <a:t>AESOP reduces the time required for social media scenario design from months to days </a:t>
            </a:r>
          </a:p>
          <a:p>
            <a:pPr marL="457200" lvl="0" indent="-361950" algn="l" rtl="0">
              <a:lnSpc>
                <a:spcPct val="100000"/>
              </a:lnSpc>
              <a:spcBef>
                <a:spcPts val="0"/>
              </a:spcBef>
              <a:spcAft>
                <a:spcPts val="1200"/>
              </a:spcAft>
              <a:buSzPts val="2100"/>
              <a:buChar char="●"/>
            </a:pPr>
            <a:r>
              <a:rPr lang="en-US" sz="2800" dirty="0" err="1"/>
              <a:t>SynTel</a:t>
            </a:r>
            <a:r>
              <a:rPr lang="en-US" sz="2800" dirty="0"/>
              <a:t>/X produces realistic, interactive X and Telegram datasets based on AESOP scenarios (~1,000 messages/minute)</a:t>
            </a:r>
          </a:p>
          <a:p>
            <a:pPr indent="-361950">
              <a:lnSpc>
                <a:spcPct val="100000"/>
              </a:lnSpc>
              <a:spcBef>
                <a:spcPts val="0"/>
              </a:spcBef>
              <a:spcAft>
                <a:spcPts val="1200"/>
              </a:spcAft>
              <a:buSzPts val="2100"/>
              <a:buChar char="●"/>
            </a:pPr>
            <a:r>
              <a:rPr lang="en-US" sz="2800" dirty="0"/>
              <a:t>BEND-Effects allows analysts to find BEND maneuvers based on their effects within a dataset and assess the effectiveness of BEND maneuvers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E04B162E-86EF-F282-2D68-4143DBA77F1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70</a:t>
            </a:fld>
            <a:endParaRPr/>
          </a:p>
        </p:txBody>
      </p:sp>
    </p:spTree>
    <p:extLst>
      <p:ext uri="{BB962C8B-B14F-4D97-AF65-F5344CB8AC3E}">
        <p14:creationId xmlns:p14="http://schemas.microsoft.com/office/powerpoint/2010/main" val="3010539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222931" y="1720214"/>
            <a:ext cx="11591000" cy="463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Additional 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Finding topic-oriented groups through time remains a difficult process</a:t>
            </a:r>
          </a:p>
          <a:p>
            <a:pPr lvl="1" indent="-361950">
              <a:lnSpc>
                <a:spcPct val="100000"/>
              </a:lnSpc>
              <a:spcBef>
                <a:spcPts val="0"/>
              </a:spcBef>
              <a:spcAft>
                <a:spcPts val="1200"/>
              </a:spcAft>
              <a:buSzPts val="2100"/>
              <a:buChar char="●"/>
            </a:pPr>
            <a:r>
              <a:rPr lang="en-US" dirty="0">
                <a:solidFill>
                  <a:schemeClr val="tx1"/>
                </a:solidFill>
              </a:rPr>
              <a:t>There is currently no method for directly associating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 population model in the simulation, agent opinions remain static; however, AESOP training is not static as training audience decisions and actions impact all additional synthetic data </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71</a:t>
            </a:fld>
            <a:endParaRPr/>
          </a:p>
        </p:txBody>
      </p:sp>
    </p:spTree>
    <p:extLst>
      <p:ext uri="{BB962C8B-B14F-4D97-AF65-F5344CB8AC3E}">
        <p14:creationId xmlns:p14="http://schemas.microsoft.com/office/powerpoint/2010/main" val="7894804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D3E-F91E-553B-CBEB-1302460CECB7}"/>
              </a:ext>
            </a:extLst>
          </p:cNvPr>
          <p:cNvSpPr>
            <a:spLocks noGrp="1"/>
          </p:cNvSpPr>
          <p:nvPr>
            <p:ph type="title"/>
          </p:nvPr>
        </p:nvSpPr>
        <p:spPr/>
        <p:txBody>
          <a:bodyPr/>
          <a:lstStyle/>
          <a:p>
            <a:r>
              <a:rPr lang="en-US" dirty="0"/>
              <a:t>Funding and Disclaimer</a:t>
            </a:r>
          </a:p>
        </p:txBody>
      </p:sp>
      <p:sp>
        <p:nvSpPr>
          <p:cNvPr id="3" name="Text Placeholder 2">
            <a:extLst>
              <a:ext uri="{FF2B5EF4-FFF2-40B4-BE49-F238E27FC236}">
                <a16:creationId xmlns:a16="http://schemas.microsoft.com/office/drawing/2014/main" id="{72B3C55B-AB8E-0508-0E40-1A9BA5FE4916}"/>
              </a:ext>
            </a:extLst>
          </p:cNvPr>
          <p:cNvSpPr>
            <a:spLocks noGrp="1"/>
          </p:cNvSpPr>
          <p:nvPr>
            <p:ph type="body" idx="1"/>
          </p:nvPr>
        </p:nvSpPr>
        <p:spPr/>
        <p:txBody>
          <a:bodyPr/>
          <a:lstStyle/>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r>
              <a:rPr lang="en-US" sz="2400" dirty="0"/>
              <a:t>The appearance of U.S. Department of Defense (DoD) visual information does not imply or constitute DoD endorsement.</a:t>
            </a:r>
          </a:p>
          <a:p>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44454935-0593-D0C1-1E97-1F4579408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72</a:t>
            </a:fld>
            <a:endParaRPr lang="en-US"/>
          </a:p>
        </p:txBody>
      </p:sp>
    </p:spTree>
    <p:extLst>
      <p:ext uri="{BB962C8B-B14F-4D97-AF65-F5344CB8AC3E}">
        <p14:creationId xmlns:p14="http://schemas.microsoft.com/office/powerpoint/2010/main" val="22276764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E6818A15-1443-2365-AAF1-4241BD376A3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44A83AA-C5A9-C38E-A65C-409742A18993}"/>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Questions</a:t>
            </a:r>
            <a:endParaRPr sz="3900" dirty="0"/>
          </a:p>
        </p:txBody>
      </p:sp>
      <p:sp>
        <p:nvSpPr>
          <p:cNvPr id="127" name="Google Shape;127;g227a5b56a84_0_7">
            <a:extLst>
              <a:ext uri="{FF2B5EF4-FFF2-40B4-BE49-F238E27FC236}">
                <a16:creationId xmlns:a16="http://schemas.microsoft.com/office/drawing/2014/main" id="{7D537713-4125-0DE8-3B02-040FAD6F3289}"/>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73</a:t>
            </a:fld>
            <a:endParaRPr/>
          </a:p>
        </p:txBody>
      </p:sp>
    </p:spTree>
    <p:extLst>
      <p:ext uri="{BB962C8B-B14F-4D97-AF65-F5344CB8AC3E}">
        <p14:creationId xmlns:p14="http://schemas.microsoft.com/office/powerpoint/2010/main" val="1328446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85D4A10-6737-78AE-FCA6-A7307C41E76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E9D8C6B-DBF2-6682-52F1-AB9649E81DF3}"/>
              </a:ext>
            </a:extLst>
          </p:cNvPr>
          <p:cNvSpPr txBox="1">
            <a:spLocks noGrp="1"/>
          </p:cNvSpPr>
          <p:nvPr>
            <p:ph type="title"/>
          </p:nvPr>
        </p:nvSpPr>
        <p:spPr>
          <a:xfrm>
            <a:off x="762000" y="2907260"/>
            <a:ext cx="10515600" cy="12273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SzPts val="990"/>
              <a:buNone/>
            </a:pPr>
            <a:r>
              <a:rPr lang="en-US" sz="3900" dirty="0"/>
              <a:t>BACKUP SLIDES</a:t>
            </a:r>
            <a:endParaRPr sz="3900" dirty="0"/>
          </a:p>
        </p:txBody>
      </p:sp>
      <p:sp>
        <p:nvSpPr>
          <p:cNvPr id="127" name="Google Shape;127;g227a5b56a84_0_7">
            <a:extLst>
              <a:ext uri="{FF2B5EF4-FFF2-40B4-BE49-F238E27FC236}">
                <a16:creationId xmlns:a16="http://schemas.microsoft.com/office/drawing/2014/main" id="{D200AA12-E446-1545-8D49-2D261886D71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74</a:t>
            </a:fld>
            <a:endParaRPr/>
          </a:p>
        </p:txBody>
      </p:sp>
    </p:spTree>
    <p:extLst>
      <p:ext uri="{BB962C8B-B14F-4D97-AF65-F5344CB8AC3E}">
        <p14:creationId xmlns:p14="http://schemas.microsoft.com/office/powerpoint/2010/main" val="25144059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E60906D5-5325-D9BE-9054-A77A9183DD22}"/>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BDC0805-9084-415D-5842-615F17F4520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(BEND-Effects)</a:t>
            </a:r>
            <a:endParaRPr sz="3900" dirty="0"/>
          </a:p>
        </p:txBody>
      </p:sp>
      <p:sp>
        <p:nvSpPr>
          <p:cNvPr id="127" name="Google Shape;127;g227a5b56a84_0_7">
            <a:extLst>
              <a:ext uri="{FF2B5EF4-FFF2-40B4-BE49-F238E27FC236}">
                <a16:creationId xmlns:a16="http://schemas.microsoft.com/office/drawing/2014/main" id="{6664341C-2D08-0163-EC93-5E9FF7D53F4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75</a:t>
            </a:fld>
            <a:endParaRPr/>
          </a:p>
        </p:txBody>
      </p:sp>
      <p:sp>
        <p:nvSpPr>
          <p:cNvPr id="3" name="TextBox 2">
            <a:extLst>
              <a:ext uri="{FF2B5EF4-FFF2-40B4-BE49-F238E27FC236}">
                <a16:creationId xmlns:a16="http://schemas.microsoft.com/office/drawing/2014/main" id="{51E518EC-F789-3D83-0786-3CBFDF612E06}"/>
              </a:ext>
            </a:extLst>
          </p:cNvPr>
          <p:cNvSpPr txBox="1"/>
          <p:nvPr/>
        </p:nvSpPr>
        <p:spPr>
          <a:xfrm>
            <a:off x="568960" y="1911985"/>
            <a:ext cx="11155680" cy="3539430"/>
          </a:xfrm>
          <a:prstGeom prst="rect">
            <a:avLst/>
          </a:prstGeom>
          <a:noFill/>
        </p:spPr>
        <p:txBody>
          <a:bodyPr wrap="square">
            <a:spAutoFit/>
          </a:bodyPr>
          <a:lstStyle/>
          <a:p>
            <a:r>
              <a:rPr lang="en-US" sz="1600" dirty="0"/>
              <a:t>Each of the maneuver metrics for BEND-effects currently lacks proper thresholding and significance measures. While the existence of maneuver effects is firmly established, their degree of importance remains left to the interpretation of the analyst. This is the difference between evidence of bridging and evidence of bridging that we care about. </a:t>
            </a:r>
          </a:p>
          <a:p>
            <a:endParaRPr lang="en-US" sz="1600" dirty="0"/>
          </a:p>
          <a:p>
            <a:r>
              <a:rPr lang="en-US" sz="1600" dirty="0"/>
              <a:t>Additionally, alternatives to Leiden should be explored as finding topic-oriented groups is not a solved problem. The BEND-effects calculations could also be better expressed by first calculating a baseline of the entire corpus at each time period of the given metric and then expressing and individual clusters change over time as a residual above and beyond the baseline. This would help ensure the BEND-effect measurement for a cluster is greater than chance and is not a byproduct of a global effect.  </a:t>
            </a:r>
          </a:p>
          <a:p>
            <a:endParaRPr lang="en-US" sz="1600" dirty="0"/>
          </a:p>
          <a:p>
            <a:r>
              <a:rPr lang="en-US" sz="1600" dirty="0"/>
              <a:t>Finally, with BEND-effects we know what effects were felt by communities and with the traditional cue-based BEND detection we can predict what communities intended to do - the logical next step is to map the one to the other. We can plot each community's experienced effect against the intended effects of all other community and in this way attempt to draw conclusions about which intended maneuver campaigns were effective. </a:t>
            </a:r>
          </a:p>
        </p:txBody>
      </p:sp>
    </p:spTree>
    <p:extLst>
      <p:ext uri="{BB962C8B-B14F-4D97-AF65-F5344CB8AC3E}">
        <p14:creationId xmlns:p14="http://schemas.microsoft.com/office/powerpoint/2010/main" val="42684202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A466AAC-426C-BCC4-40C7-36B9F154647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9A0CBAA-0D9C-D5C0-0AD2-BC4B299F5146}"/>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a:t>
            </a:r>
            <a:r>
              <a:rPr lang="en-US" sz="3900" dirty="0" err="1"/>
              <a:t>SynTel</a:t>
            </a:r>
            <a:r>
              <a:rPr lang="en-US" sz="3900" dirty="0"/>
              <a:t>/X)</a:t>
            </a:r>
            <a:endParaRPr sz="3900" dirty="0"/>
          </a:p>
        </p:txBody>
      </p:sp>
      <p:sp>
        <p:nvSpPr>
          <p:cNvPr id="127" name="Google Shape;127;g227a5b56a84_0_7">
            <a:extLst>
              <a:ext uri="{FF2B5EF4-FFF2-40B4-BE49-F238E27FC236}">
                <a16:creationId xmlns:a16="http://schemas.microsoft.com/office/drawing/2014/main" id="{2CDE3710-385F-DD6C-A71E-AD4EFCFACCA2}"/>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76</a:t>
            </a:fld>
            <a:endParaRPr/>
          </a:p>
        </p:txBody>
      </p:sp>
      <p:sp>
        <p:nvSpPr>
          <p:cNvPr id="3" name="TextBox 2">
            <a:extLst>
              <a:ext uri="{FF2B5EF4-FFF2-40B4-BE49-F238E27FC236}">
                <a16:creationId xmlns:a16="http://schemas.microsoft.com/office/drawing/2014/main" id="{DF8BD88D-1C2D-502C-636A-CDE647075B1C}"/>
              </a:ext>
            </a:extLst>
          </p:cNvPr>
          <p:cNvSpPr txBox="1"/>
          <p:nvPr/>
        </p:nvSpPr>
        <p:spPr>
          <a:xfrm>
            <a:off x="665480" y="2064385"/>
            <a:ext cx="10942320" cy="3539430"/>
          </a:xfrm>
          <a:prstGeom prst="rect">
            <a:avLst/>
          </a:prstGeom>
          <a:noFill/>
        </p:spPr>
        <p:txBody>
          <a:bodyPr wrap="square">
            <a:spAutoFit/>
          </a:bodyPr>
          <a:lstStyle/>
          <a:p>
            <a:r>
              <a:rPr lang="en-US" sz="1600" dirty="0"/>
              <a:t>First, the agents in the current model have opinions matrices that map their stance on each topic in the scenario; however, there is currently no population modeling implemented to feed these matrices nor is there information diffusion implemented such that theses stances change over time. Thus, while the actors respond in accordance with their opinions, the simulation is currently a perfect model of arguing on Internet forums - no one ever changes their mind.</a:t>
            </a:r>
          </a:p>
          <a:p>
            <a:endParaRPr lang="en-US" sz="1600" dirty="0"/>
          </a:p>
          <a:p>
            <a:r>
              <a:rPr lang="en-US" sz="1600" dirty="0"/>
              <a:t>Furthermore, more validation should be done. If the goal is simply to train on BEND maneuver detection and response, then the current validation network metrics and BEND evaluations show that </a:t>
            </a:r>
            <a:r>
              <a:rPr lang="en-US" sz="1600" dirty="0" err="1"/>
              <a:t>SynX</a:t>
            </a:r>
            <a:r>
              <a:rPr lang="en-US" sz="1600" dirty="0"/>
              <a:t> is sufficient. However, training and instruction on other aspects of social networks might require additional, unevaluated, network properties. This includes more research into matching the Agent x Agent modularity against real world datasets.</a:t>
            </a:r>
          </a:p>
          <a:p>
            <a:endParaRPr lang="en-US" sz="1600" dirty="0"/>
          </a:p>
          <a:p>
            <a:r>
              <a:rPr lang="en-US" sz="1600" dirty="0"/>
              <a:t>Finally, work is also required within the BEND evaluations. While the AESOP scenario comes with images and news sites, the current ORA-Pro and </a:t>
            </a:r>
            <a:r>
              <a:rPr lang="en-US" sz="1600" dirty="0" err="1"/>
              <a:t>NetMapper</a:t>
            </a:r>
            <a:r>
              <a:rPr lang="en-US" sz="1600" dirty="0"/>
              <a:t> BEND evaluation is done only on the meta-data and the text. Future detection should include an evaluation of the included images or referenced URLs. </a:t>
            </a:r>
          </a:p>
        </p:txBody>
      </p:sp>
    </p:spTree>
    <p:extLst>
      <p:ext uri="{BB962C8B-B14F-4D97-AF65-F5344CB8AC3E}">
        <p14:creationId xmlns:p14="http://schemas.microsoft.com/office/powerpoint/2010/main" val="13613526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8F4A7D05-BED3-06BA-3291-090F0286AF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74D50A-3CB6-50BC-F574-3BDCB086C396}"/>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 (AESOP)</a:t>
            </a:r>
            <a:endParaRPr sz="3900" dirty="0"/>
          </a:p>
        </p:txBody>
      </p:sp>
      <p:sp>
        <p:nvSpPr>
          <p:cNvPr id="127" name="Google Shape;127;g227a5b56a84_0_7">
            <a:extLst>
              <a:ext uri="{FF2B5EF4-FFF2-40B4-BE49-F238E27FC236}">
                <a16:creationId xmlns:a16="http://schemas.microsoft.com/office/drawing/2014/main" id="{5CEE900B-5E3D-9D3E-0E71-B572FCCA68A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77</a:t>
            </a:fld>
            <a:endParaRPr/>
          </a:p>
        </p:txBody>
      </p:sp>
      <p:sp>
        <p:nvSpPr>
          <p:cNvPr id="3" name="TextBox 2">
            <a:extLst>
              <a:ext uri="{FF2B5EF4-FFF2-40B4-BE49-F238E27FC236}">
                <a16:creationId xmlns:a16="http://schemas.microsoft.com/office/drawing/2014/main" id="{677FD090-7F46-F586-F7CB-56A633FD8C4B}"/>
              </a:ext>
            </a:extLst>
          </p:cNvPr>
          <p:cNvSpPr txBox="1"/>
          <p:nvPr/>
        </p:nvSpPr>
        <p:spPr>
          <a:xfrm>
            <a:off x="665480" y="2064385"/>
            <a:ext cx="10942320" cy="3293209"/>
          </a:xfrm>
          <a:prstGeom prst="rect">
            <a:avLst/>
          </a:prstGeom>
          <a:noFill/>
        </p:spPr>
        <p:txBody>
          <a:bodyPr wrap="square">
            <a:spAutoFit/>
          </a:bodyPr>
          <a:lstStyle/>
          <a:p>
            <a:r>
              <a:rPr lang="en-US" sz="1600" dirty="0"/>
              <a:t>AESOP should be tied with retrieval-augmented generation (RAG) to limit hallucinations and provide additional support to the mad-lib method of prompt-engineering used to scaffold the planner. RAG would allow planners to rely upon a corpus of validated material to supplement the LLMs trained knowledge.\cite{lewis2020rag}</a:t>
            </a:r>
          </a:p>
          <a:p>
            <a:endParaRPr lang="en-US" sz="1600" dirty="0"/>
          </a:p>
          <a:p>
            <a:r>
              <a:rPr lang="en-US" sz="1600" dirty="0"/>
              <a:t>AESOP should integrate the ability to populate personas drawn from population modeling of a demographic. This would provide an effective method for determining the types of personas that are representative of a demographic, rather than relying upon the planner to select and fill these attributes by hand.</a:t>
            </a:r>
          </a:p>
          <a:p>
            <a:endParaRPr lang="en-US" sz="1600" dirty="0"/>
          </a:p>
          <a:p>
            <a:r>
              <a:rPr lang="en-US" sz="1600" dirty="0"/>
              <a:t>AESOP should allow for the quick integration of multiple LLMs for specialized purposes. Currently, the LLM is set at the global level within AESOP and this pushes AESOP toward using large generalized models - favoring commercial models over local LLMs. The ability for AESOP to operate with purely local LLMs does already exists but specifying multiple, smaller, specialized LLMs for agent creation versus journal/article writing versus press releases would increase quality while still allowing for disconnected operation. </a:t>
            </a:r>
          </a:p>
        </p:txBody>
      </p:sp>
    </p:spTree>
    <p:extLst>
      <p:ext uri="{BB962C8B-B14F-4D97-AF65-F5344CB8AC3E}">
        <p14:creationId xmlns:p14="http://schemas.microsoft.com/office/powerpoint/2010/main" val="20297372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78</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404949" y="1670694"/>
          <a:ext cx="11691975" cy="2285392"/>
        </p:xfrm>
        <a:graphic>
          <a:graphicData uri="http://schemas.openxmlformats.org/drawingml/2006/table">
            <a:tbl>
              <a:tblPr firstRow="1" bandRow="1">
                <a:tableStyleId>{5C22544A-7EE6-4342-B048-85BDC9FD1C3A}</a:tableStyleId>
              </a:tblPr>
              <a:tblGrid>
                <a:gridCol w="1932312">
                  <a:extLst>
                    <a:ext uri="{9D8B030D-6E8A-4147-A177-3AD203B41FA5}">
                      <a16:colId xmlns:a16="http://schemas.microsoft.com/office/drawing/2014/main" val="930075286"/>
                    </a:ext>
                  </a:extLst>
                </a:gridCol>
                <a:gridCol w="4554527">
                  <a:extLst>
                    <a:ext uri="{9D8B030D-6E8A-4147-A177-3AD203B41FA5}">
                      <a16:colId xmlns:a16="http://schemas.microsoft.com/office/drawing/2014/main" val="2089357008"/>
                    </a:ext>
                  </a:extLst>
                </a:gridCol>
                <a:gridCol w="5205136">
                  <a:extLst>
                    <a:ext uri="{9D8B030D-6E8A-4147-A177-3AD203B41FA5}">
                      <a16:colId xmlns:a16="http://schemas.microsoft.com/office/drawing/2014/main" val="3842412944"/>
                    </a:ext>
                  </a:extLst>
                </a:gridCol>
              </a:tblGrid>
              <a:tr h="26982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Agent per TOG Community</a:t>
                      </a:r>
                    </a:p>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p>
                      <a:r>
                        <a:rPr lang="en-US" sz="1200" b="1" dirty="0">
                          <a:latin typeface="Cambria" panose="02040503050406030204" pitchFamily="18" charset="0"/>
                          <a:ea typeface="Cambria" panose="02040503050406030204" pitchFamily="18" charset="0"/>
                        </a:rPr>
                        <a:t>Indicator: A) Increase, B) Increase</a:t>
                      </a:r>
                    </a:p>
                  </a:txBody>
                  <a:tcPr/>
                </a:tc>
                <a:extLst>
                  <a:ext uri="{0D108BD9-81ED-4DB2-BD59-A6C34878D82A}">
                    <a16:rowId xmlns:a16="http://schemas.microsoft.com/office/drawing/2014/main" val="185596069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A) Decrease, B) Decrease</a:t>
                      </a:r>
                    </a:p>
                  </a:txBody>
                  <a:tcPr/>
                </a:tc>
                <a:extLst>
                  <a:ext uri="{0D108BD9-81ED-4DB2-BD59-A6C34878D82A}">
                    <a16:rowId xmlns:a16="http://schemas.microsoft.com/office/drawing/2014/main" val="1410738194"/>
                  </a:ext>
                </a:extLst>
              </a:tr>
            </a:tbl>
          </a:graphicData>
        </a:graphic>
      </p:graphicFrame>
      <p:sp>
        <p:nvSpPr>
          <p:cNvPr id="4" name="Rectangle 3">
            <a:extLst>
              <a:ext uri="{FF2B5EF4-FFF2-40B4-BE49-F238E27FC236}">
                <a16:creationId xmlns:a16="http://schemas.microsoft.com/office/drawing/2014/main" id="{BB3C7018-0476-A042-21B2-FE6BD4DFDC02}"/>
              </a:ext>
            </a:extLst>
          </p:cNvPr>
          <p:cNvSpPr/>
          <p:nvPr/>
        </p:nvSpPr>
        <p:spPr>
          <a:xfrm>
            <a:off x="1369237" y="4331970"/>
            <a:ext cx="866249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E6893B5-04AB-8D7A-0C26-7EA2623A45EB}"/>
              </a:ext>
            </a:extLst>
          </p:cNvPr>
          <p:cNvCxnSpPr>
            <a:cxnSpLocks/>
            <a:stCxn id="4" idx="0"/>
            <a:endCxn id="4" idx="2"/>
          </p:cNvCxnSpPr>
          <p:nvPr/>
        </p:nvCxnSpPr>
        <p:spPr>
          <a:xfrm>
            <a:off x="5700484"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5559A2C-6038-CE12-4D50-38E953DE3A06}"/>
              </a:ext>
            </a:extLst>
          </p:cNvPr>
          <p:cNvSpPr/>
          <p:nvPr/>
        </p:nvSpPr>
        <p:spPr>
          <a:xfrm>
            <a:off x="5359488" y="492376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Pentagon 6">
            <a:extLst>
              <a:ext uri="{FF2B5EF4-FFF2-40B4-BE49-F238E27FC236}">
                <a16:creationId xmlns:a16="http://schemas.microsoft.com/office/drawing/2014/main" id="{9CA734A7-DBCB-3DD7-72B6-D702BEF1A912}"/>
              </a:ext>
            </a:extLst>
          </p:cNvPr>
          <p:cNvSpPr/>
          <p:nvPr/>
        </p:nvSpPr>
        <p:spPr>
          <a:xfrm>
            <a:off x="4501899" y="483480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9" name="Rectangle 78">
            <a:extLst>
              <a:ext uri="{FF2B5EF4-FFF2-40B4-BE49-F238E27FC236}">
                <a16:creationId xmlns:a16="http://schemas.microsoft.com/office/drawing/2014/main" id="{88486C07-9B1B-2A5D-2205-ED1477E4C0A8}"/>
              </a:ext>
            </a:extLst>
          </p:cNvPr>
          <p:cNvSpPr/>
          <p:nvPr/>
        </p:nvSpPr>
        <p:spPr>
          <a:xfrm>
            <a:off x="150170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0" name="TextBox 79">
            <a:extLst>
              <a:ext uri="{FF2B5EF4-FFF2-40B4-BE49-F238E27FC236}">
                <a16:creationId xmlns:a16="http://schemas.microsoft.com/office/drawing/2014/main" id="{80EC74AC-303B-D512-5D25-D51E6C4BCE68}"/>
              </a:ext>
            </a:extLst>
          </p:cNvPr>
          <p:cNvSpPr txBox="1"/>
          <p:nvPr/>
        </p:nvSpPr>
        <p:spPr>
          <a:xfrm>
            <a:off x="189399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3" name="TextBox 12">
            <a:extLst>
              <a:ext uri="{FF2B5EF4-FFF2-40B4-BE49-F238E27FC236}">
                <a16:creationId xmlns:a16="http://schemas.microsoft.com/office/drawing/2014/main" id="{250F5940-1C54-40D7-B561-8EC01948918E}"/>
              </a:ext>
            </a:extLst>
          </p:cNvPr>
          <p:cNvSpPr txBox="1"/>
          <p:nvPr/>
        </p:nvSpPr>
        <p:spPr>
          <a:xfrm>
            <a:off x="3108628" y="6462427"/>
            <a:ext cx="731290" cy="307777"/>
          </a:xfrm>
          <a:prstGeom prst="rect">
            <a:avLst/>
          </a:prstGeom>
          <a:noFill/>
        </p:spPr>
        <p:txBody>
          <a:bodyPr wrap="none" rtlCol="0">
            <a:spAutoFit/>
          </a:bodyPr>
          <a:lstStyle/>
          <a:p>
            <a:pPr algn="ctr"/>
            <a:r>
              <a:rPr lang="en-US" dirty="0"/>
              <a:t>Time 1</a:t>
            </a:r>
          </a:p>
        </p:txBody>
      </p:sp>
      <p:sp>
        <p:nvSpPr>
          <p:cNvPr id="14" name="TextBox 13">
            <a:extLst>
              <a:ext uri="{FF2B5EF4-FFF2-40B4-BE49-F238E27FC236}">
                <a16:creationId xmlns:a16="http://schemas.microsoft.com/office/drawing/2014/main" id="{9BDC3D19-EE88-DBFF-97A7-C4864025F116}"/>
              </a:ext>
            </a:extLst>
          </p:cNvPr>
          <p:cNvSpPr txBox="1"/>
          <p:nvPr/>
        </p:nvSpPr>
        <p:spPr>
          <a:xfrm>
            <a:off x="7593877" y="6458373"/>
            <a:ext cx="731290" cy="307777"/>
          </a:xfrm>
          <a:prstGeom prst="rect">
            <a:avLst/>
          </a:prstGeom>
          <a:noFill/>
        </p:spPr>
        <p:txBody>
          <a:bodyPr wrap="none" rtlCol="0">
            <a:spAutoFit/>
          </a:bodyPr>
          <a:lstStyle/>
          <a:p>
            <a:pPr algn="ctr"/>
            <a:r>
              <a:rPr lang="en-US" dirty="0"/>
              <a:t>Time 2</a:t>
            </a:r>
          </a:p>
        </p:txBody>
      </p:sp>
      <p:sp>
        <p:nvSpPr>
          <p:cNvPr id="15" name="Rectangle 14">
            <a:extLst>
              <a:ext uri="{FF2B5EF4-FFF2-40B4-BE49-F238E27FC236}">
                <a16:creationId xmlns:a16="http://schemas.microsoft.com/office/drawing/2014/main" id="{AE208FA5-E5D1-E3B7-16C2-AE9D9ECCC56F}"/>
              </a:ext>
            </a:extLst>
          </p:cNvPr>
          <p:cNvSpPr/>
          <p:nvPr/>
        </p:nvSpPr>
        <p:spPr>
          <a:xfrm>
            <a:off x="150286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TextBox 15">
            <a:extLst>
              <a:ext uri="{FF2B5EF4-FFF2-40B4-BE49-F238E27FC236}">
                <a16:creationId xmlns:a16="http://schemas.microsoft.com/office/drawing/2014/main" id="{81DBEC20-E913-3F04-2B70-88BE9F490867}"/>
              </a:ext>
            </a:extLst>
          </p:cNvPr>
          <p:cNvSpPr txBox="1"/>
          <p:nvPr/>
        </p:nvSpPr>
        <p:spPr>
          <a:xfrm>
            <a:off x="189515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7" name="Rectangle 16">
            <a:extLst>
              <a:ext uri="{FF2B5EF4-FFF2-40B4-BE49-F238E27FC236}">
                <a16:creationId xmlns:a16="http://schemas.microsoft.com/office/drawing/2014/main" id="{E881333A-F81B-737F-7836-66A8AC7AFF6C}"/>
              </a:ext>
            </a:extLst>
          </p:cNvPr>
          <p:cNvSpPr/>
          <p:nvPr/>
        </p:nvSpPr>
        <p:spPr>
          <a:xfrm>
            <a:off x="150000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8" name="TextBox 17">
            <a:extLst>
              <a:ext uri="{FF2B5EF4-FFF2-40B4-BE49-F238E27FC236}">
                <a16:creationId xmlns:a16="http://schemas.microsoft.com/office/drawing/2014/main" id="{DFBCD20D-1060-0056-0FCF-46EB7ED01B67}"/>
              </a:ext>
            </a:extLst>
          </p:cNvPr>
          <p:cNvSpPr txBox="1"/>
          <p:nvPr/>
        </p:nvSpPr>
        <p:spPr>
          <a:xfrm>
            <a:off x="189229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9" name="Rectangle 18">
            <a:extLst>
              <a:ext uri="{FF2B5EF4-FFF2-40B4-BE49-F238E27FC236}">
                <a16:creationId xmlns:a16="http://schemas.microsoft.com/office/drawing/2014/main" id="{C5C1D089-299C-34C4-B331-985E053081F7}"/>
              </a:ext>
            </a:extLst>
          </p:cNvPr>
          <p:cNvSpPr/>
          <p:nvPr/>
        </p:nvSpPr>
        <p:spPr>
          <a:xfrm>
            <a:off x="150000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0" name="TextBox 19">
            <a:extLst>
              <a:ext uri="{FF2B5EF4-FFF2-40B4-BE49-F238E27FC236}">
                <a16:creationId xmlns:a16="http://schemas.microsoft.com/office/drawing/2014/main" id="{7CEC18E7-40C6-A644-B832-9BDC4FAED44D}"/>
              </a:ext>
            </a:extLst>
          </p:cNvPr>
          <p:cNvSpPr txBox="1"/>
          <p:nvPr/>
        </p:nvSpPr>
        <p:spPr>
          <a:xfrm>
            <a:off x="189229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48" name="Rectangle 47">
            <a:extLst>
              <a:ext uri="{FF2B5EF4-FFF2-40B4-BE49-F238E27FC236}">
                <a16:creationId xmlns:a16="http://schemas.microsoft.com/office/drawing/2014/main" id="{8851C06A-F206-7644-F6DE-CDE6C7C4B0F7}"/>
              </a:ext>
            </a:extLst>
          </p:cNvPr>
          <p:cNvSpPr/>
          <p:nvPr/>
        </p:nvSpPr>
        <p:spPr>
          <a:xfrm>
            <a:off x="606602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0" name="TextBox 49">
            <a:extLst>
              <a:ext uri="{FF2B5EF4-FFF2-40B4-BE49-F238E27FC236}">
                <a16:creationId xmlns:a16="http://schemas.microsoft.com/office/drawing/2014/main" id="{E8EE95A9-7A83-3857-35FA-6A0F1F11E845}"/>
              </a:ext>
            </a:extLst>
          </p:cNvPr>
          <p:cNvSpPr txBox="1"/>
          <p:nvPr/>
        </p:nvSpPr>
        <p:spPr>
          <a:xfrm>
            <a:off x="645831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1" name="Rectangle 50">
            <a:extLst>
              <a:ext uri="{FF2B5EF4-FFF2-40B4-BE49-F238E27FC236}">
                <a16:creationId xmlns:a16="http://schemas.microsoft.com/office/drawing/2014/main" id="{413FFFC8-E631-939F-1E90-EB56FAC07E3F}"/>
              </a:ext>
            </a:extLst>
          </p:cNvPr>
          <p:cNvSpPr/>
          <p:nvPr/>
        </p:nvSpPr>
        <p:spPr>
          <a:xfrm>
            <a:off x="606718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2" name="TextBox 51">
            <a:extLst>
              <a:ext uri="{FF2B5EF4-FFF2-40B4-BE49-F238E27FC236}">
                <a16:creationId xmlns:a16="http://schemas.microsoft.com/office/drawing/2014/main" id="{C9C5A67E-9F11-897F-7FAC-5F74EB741D32}"/>
              </a:ext>
            </a:extLst>
          </p:cNvPr>
          <p:cNvSpPr txBox="1"/>
          <p:nvPr/>
        </p:nvSpPr>
        <p:spPr>
          <a:xfrm>
            <a:off x="645947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3" name="Rectangle 52">
            <a:extLst>
              <a:ext uri="{FF2B5EF4-FFF2-40B4-BE49-F238E27FC236}">
                <a16:creationId xmlns:a16="http://schemas.microsoft.com/office/drawing/2014/main" id="{DE3F09F0-B230-54DB-C0F9-9FC9146FBEA0}"/>
              </a:ext>
            </a:extLst>
          </p:cNvPr>
          <p:cNvSpPr/>
          <p:nvPr/>
        </p:nvSpPr>
        <p:spPr>
          <a:xfrm>
            <a:off x="606432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4" name="TextBox 53">
            <a:extLst>
              <a:ext uri="{FF2B5EF4-FFF2-40B4-BE49-F238E27FC236}">
                <a16:creationId xmlns:a16="http://schemas.microsoft.com/office/drawing/2014/main" id="{BEA0E0A4-B7EF-EF50-C2D7-C5695A2F5DDE}"/>
              </a:ext>
            </a:extLst>
          </p:cNvPr>
          <p:cNvSpPr txBox="1"/>
          <p:nvPr/>
        </p:nvSpPr>
        <p:spPr>
          <a:xfrm>
            <a:off x="645661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5" name="Rectangle 54">
            <a:extLst>
              <a:ext uri="{FF2B5EF4-FFF2-40B4-BE49-F238E27FC236}">
                <a16:creationId xmlns:a16="http://schemas.microsoft.com/office/drawing/2014/main" id="{D86C59D7-D2AA-C66D-21F7-481033E582AC}"/>
              </a:ext>
            </a:extLst>
          </p:cNvPr>
          <p:cNvSpPr/>
          <p:nvPr/>
        </p:nvSpPr>
        <p:spPr>
          <a:xfrm>
            <a:off x="606432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6" name="TextBox 55">
            <a:extLst>
              <a:ext uri="{FF2B5EF4-FFF2-40B4-BE49-F238E27FC236}">
                <a16:creationId xmlns:a16="http://schemas.microsoft.com/office/drawing/2014/main" id="{6339DA1A-AF6C-830E-A91F-BF849B47BEB5}"/>
              </a:ext>
            </a:extLst>
          </p:cNvPr>
          <p:cNvSpPr txBox="1"/>
          <p:nvPr/>
        </p:nvSpPr>
        <p:spPr>
          <a:xfrm>
            <a:off x="645661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64" name="TextBox 63">
            <a:extLst>
              <a:ext uri="{FF2B5EF4-FFF2-40B4-BE49-F238E27FC236}">
                <a16:creationId xmlns:a16="http://schemas.microsoft.com/office/drawing/2014/main" id="{6D5D22A2-7C49-DFCB-F659-7F32F02B55A1}"/>
              </a:ext>
            </a:extLst>
          </p:cNvPr>
          <p:cNvSpPr txBox="1"/>
          <p:nvPr/>
        </p:nvSpPr>
        <p:spPr>
          <a:xfrm>
            <a:off x="3008441" y="4325978"/>
            <a:ext cx="931665" cy="307777"/>
          </a:xfrm>
          <a:prstGeom prst="rect">
            <a:avLst/>
          </a:prstGeom>
          <a:noFill/>
        </p:spPr>
        <p:txBody>
          <a:bodyPr wrap="none" rtlCol="0">
            <a:spAutoFit/>
          </a:bodyPr>
          <a:lstStyle/>
          <a:p>
            <a:r>
              <a:rPr lang="en-US" dirty="0"/>
              <a:t>Per Actor</a:t>
            </a:r>
          </a:p>
        </p:txBody>
      </p:sp>
      <p:sp>
        <p:nvSpPr>
          <p:cNvPr id="65" name="TextBox 64">
            <a:extLst>
              <a:ext uri="{FF2B5EF4-FFF2-40B4-BE49-F238E27FC236}">
                <a16:creationId xmlns:a16="http://schemas.microsoft.com/office/drawing/2014/main" id="{690C905C-BE75-7306-4FF3-17C56B60F49F}"/>
              </a:ext>
            </a:extLst>
          </p:cNvPr>
          <p:cNvSpPr txBox="1"/>
          <p:nvPr/>
        </p:nvSpPr>
        <p:spPr>
          <a:xfrm>
            <a:off x="7481904" y="4289555"/>
            <a:ext cx="931665" cy="307777"/>
          </a:xfrm>
          <a:prstGeom prst="rect">
            <a:avLst/>
          </a:prstGeom>
          <a:noFill/>
        </p:spPr>
        <p:txBody>
          <a:bodyPr wrap="none" rtlCol="0">
            <a:spAutoFit/>
          </a:bodyPr>
          <a:lstStyle/>
          <a:p>
            <a:r>
              <a:rPr lang="en-US" dirty="0"/>
              <a:t>Per Actor</a:t>
            </a:r>
          </a:p>
        </p:txBody>
      </p:sp>
      <p:cxnSp>
        <p:nvCxnSpPr>
          <p:cNvPr id="66" name="Straight Connector 65">
            <a:extLst>
              <a:ext uri="{FF2B5EF4-FFF2-40B4-BE49-F238E27FC236}">
                <a16:creationId xmlns:a16="http://schemas.microsoft.com/office/drawing/2014/main" id="{6CB2F71C-95E5-A3B8-312D-D9D5032E7CBE}"/>
              </a:ext>
            </a:extLst>
          </p:cNvPr>
          <p:cNvCxnSpPr>
            <a:cxnSpLocks/>
            <a:stCxn id="64" idx="2"/>
            <a:endCxn id="13" idx="0"/>
          </p:cNvCxnSpPr>
          <p:nvPr/>
        </p:nvCxnSpPr>
        <p:spPr>
          <a:xfrm flipH="1">
            <a:off x="3474273" y="4633755"/>
            <a:ext cx="1" cy="18286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2BDED9-2990-BA09-EE50-2373CA723D15}"/>
              </a:ext>
            </a:extLst>
          </p:cNvPr>
          <p:cNvCxnSpPr>
            <a:cxnSpLocks/>
            <a:stCxn id="65" idx="2"/>
            <a:endCxn id="14" idx="0"/>
          </p:cNvCxnSpPr>
          <p:nvPr/>
        </p:nvCxnSpPr>
        <p:spPr>
          <a:xfrm>
            <a:off x="7947737" y="4597332"/>
            <a:ext cx="11785" cy="186104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E7D8698-F877-120C-78E2-99A68534A124}"/>
              </a:ext>
            </a:extLst>
          </p:cNvPr>
          <p:cNvGrpSpPr/>
          <p:nvPr/>
        </p:nvGrpSpPr>
        <p:grpSpPr>
          <a:xfrm>
            <a:off x="10340489" y="4285673"/>
            <a:ext cx="1648208" cy="1264688"/>
            <a:chOff x="5096289" y="2933700"/>
            <a:chExt cx="1648208" cy="1264688"/>
          </a:xfrm>
        </p:grpSpPr>
        <p:sp>
          <p:nvSpPr>
            <p:cNvPr id="69" name="Pentagon 68">
              <a:extLst>
                <a:ext uri="{FF2B5EF4-FFF2-40B4-BE49-F238E27FC236}">
                  <a16:creationId xmlns:a16="http://schemas.microsoft.com/office/drawing/2014/main" id="{62C8DB51-0422-ED70-6E6D-3C7FE84AE9AB}"/>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0" name="Pentagon 69">
              <a:extLst>
                <a:ext uri="{FF2B5EF4-FFF2-40B4-BE49-F238E27FC236}">
                  <a16:creationId xmlns:a16="http://schemas.microsoft.com/office/drawing/2014/main" id="{E945B368-FDBE-E9D1-0ED3-7ECB85A03DEE}"/>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1" name="Pentagon 70">
              <a:extLst>
                <a:ext uri="{FF2B5EF4-FFF2-40B4-BE49-F238E27FC236}">
                  <a16:creationId xmlns:a16="http://schemas.microsoft.com/office/drawing/2014/main" id="{9D387A06-4997-5896-117B-BDE988A3C1AC}"/>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72" name="Straight Connector 71">
              <a:extLst>
                <a:ext uri="{FF2B5EF4-FFF2-40B4-BE49-F238E27FC236}">
                  <a16:creationId xmlns:a16="http://schemas.microsoft.com/office/drawing/2014/main" id="{FCE3C72D-D8BC-6852-21B3-7A646AC4E81D}"/>
                </a:ext>
              </a:extLst>
            </p:cNvPr>
            <p:cNvCxnSpPr>
              <a:cxnSpLocks/>
              <a:stCxn id="71" idx="1"/>
              <a:endCxn id="69"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9D85DC3-D6C3-3DE5-1E7B-303FE7F292B1}"/>
                </a:ext>
              </a:extLst>
            </p:cNvPr>
            <p:cNvCxnSpPr>
              <a:cxnSpLocks/>
              <a:stCxn id="71" idx="5"/>
              <a:endCxn id="70"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CC686F1-D433-BAEC-D783-7F90BBBF6911}"/>
                </a:ext>
              </a:extLst>
            </p:cNvPr>
            <p:cNvCxnSpPr>
              <a:cxnSpLocks/>
              <a:stCxn id="70" idx="1"/>
              <a:endCxn id="69"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F54DE711-65DC-D41E-FE54-F0A2D2FCDBA3}"/>
                </a:ext>
              </a:extLst>
            </p:cNvPr>
            <p:cNvSpPr txBox="1"/>
            <p:nvPr/>
          </p:nvSpPr>
          <p:spPr>
            <a:xfrm>
              <a:off x="5096289" y="2933700"/>
              <a:ext cx="1648208" cy="307777"/>
            </a:xfrm>
            <a:prstGeom prst="rect">
              <a:avLst/>
            </a:prstGeom>
            <a:noFill/>
          </p:spPr>
          <p:txBody>
            <a:bodyPr wrap="none" rtlCol="0">
              <a:spAutoFit/>
            </a:bodyPr>
            <a:lstStyle/>
            <a:p>
              <a:r>
                <a:rPr lang="en-US" dirty="0"/>
                <a:t>Defining Concepts</a:t>
              </a:r>
            </a:p>
          </p:txBody>
        </p:sp>
      </p:grpSp>
      <p:sp>
        <p:nvSpPr>
          <p:cNvPr id="62" name="Oval 61">
            <a:extLst>
              <a:ext uri="{FF2B5EF4-FFF2-40B4-BE49-F238E27FC236}">
                <a16:creationId xmlns:a16="http://schemas.microsoft.com/office/drawing/2014/main" id="{38F48AD1-77B1-EF22-EB2D-397CF84753F0}"/>
              </a:ext>
            </a:extLst>
          </p:cNvPr>
          <p:cNvSpPr/>
          <p:nvPr/>
        </p:nvSpPr>
        <p:spPr>
          <a:xfrm>
            <a:off x="3702547" y="53559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3" name="Pentagon 62">
            <a:extLst>
              <a:ext uri="{FF2B5EF4-FFF2-40B4-BE49-F238E27FC236}">
                <a16:creationId xmlns:a16="http://schemas.microsoft.com/office/drawing/2014/main" id="{4DFF6C95-DFEA-7DF2-A7F4-B458ECFD9C97}"/>
              </a:ext>
            </a:extLst>
          </p:cNvPr>
          <p:cNvSpPr/>
          <p:nvPr/>
        </p:nvSpPr>
        <p:spPr>
          <a:xfrm>
            <a:off x="4501899" y="542323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6" name="Pentagon 75">
            <a:extLst>
              <a:ext uri="{FF2B5EF4-FFF2-40B4-BE49-F238E27FC236}">
                <a16:creationId xmlns:a16="http://schemas.microsoft.com/office/drawing/2014/main" id="{DF5B17B0-F9EB-E8EA-B262-0849BA37F498}"/>
              </a:ext>
            </a:extLst>
          </p:cNvPr>
          <p:cNvSpPr/>
          <p:nvPr/>
        </p:nvSpPr>
        <p:spPr>
          <a:xfrm>
            <a:off x="4490997" y="600654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82" name="Straight Connector 81">
            <a:extLst>
              <a:ext uri="{FF2B5EF4-FFF2-40B4-BE49-F238E27FC236}">
                <a16:creationId xmlns:a16="http://schemas.microsoft.com/office/drawing/2014/main" id="{B5F1D02E-66B5-65F4-7621-A487C8B6F8DB}"/>
              </a:ext>
            </a:extLst>
          </p:cNvPr>
          <p:cNvCxnSpPr>
            <a:stCxn id="62" idx="7"/>
            <a:endCxn id="7" idx="1"/>
          </p:cNvCxnSpPr>
          <p:nvPr/>
        </p:nvCxnSpPr>
        <p:spPr>
          <a:xfrm flipV="1">
            <a:off x="3965962" y="4967858"/>
            <a:ext cx="535937" cy="43324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7D5ACE2-AD33-7BA9-7E4D-E96BE506D034}"/>
              </a:ext>
            </a:extLst>
          </p:cNvPr>
          <p:cNvCxnSpPr>
            <a:cxnSpLocks/>
            <a:stCxn id="62" idx="6"/>
            <a:endCxn id="63" idx="1"/>
          </p:cNvCxnSpPr>
          <p:nvPr/>
        </p:nvCxnSpPr>
        <p:spPr>
          <a:xfrm>
            <a:off x="4011157" y="5510215"/>
            <a:ext cx="490742" cy="460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36C8E18-4DB9-B744-3464-AB4A650A1EE1}"/>
              </a:ext>
            </a:extLst>
          </p:cNvPr>
          <p:cNvCxnSpPr>
            <a:cxnSpLocks/>
            <a:stCxn id="62" idx="5"/>
            <a:endCxn id="76" idx="1"/>
          </p:cNvCxnSpPr>
          <p:nvPr/>
        </p:nvCxnSpPr>
        <p:spPr>
          <a:xfrm>
            <a:off x="3965962" y="5619325"/>
            <a:ext cx="525035" cy="520269"/>
          </a:xfrm>
          <a:prstGeom prst="line">
            <a:avLst/>
          </a:prstGeom>
        </p:spPr>
        <p:style>
          <a:lnRef idx="1">
            <a:schemeClr val="dk1"/>
          </a:lnRef>
          <a:fillRef idx="0">
            <a:schemeClr val="dk1"/>
          </a:fillRef>
          <a:effectRef idx="0">
            <a:schemeClr val="dk1"/>
          </a:effectRef>
          <a:fontRef idx="minor">
            <a:schemeClr val="tx1"/>
          </a:fontRef>
        </p:style>
      </p:cxnSp>
      <p:sp>
        <p:nvSpPr>
          <p:cNvPr id="89" name="Pentagon 88">
            <a:extLst>
              <a:ext uri="{FF2B5EF4-FFF2-40B4-BE49-F238E27FC236}">
                <a16:creationId xmlns:a16="http://schemas.microsoft.com/office/drawing/2014/main" id="{9616B3E9-3A60-CCFC-0C20-5677D37B4EFF}"/>
              </a:ext>
            </a:extLst>
          </p:cNvPr>
          <p:cNvSpPr/>
          <p:nvPr/>
        </p:nvSpPr>
        <p:spPr>
          <a:xfrm>
            <a:off x="9304131" y="473829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0" name="Oval 89">
            <a:extLst>
              <a:ext uri="{FF2B5EF4-FFF2-40B4-BE49-F238E27FC236}">
                <a16:creationId xmlns:a16="http://schemas.microsoft.com/office/drawing/2014/main" id="{BE2B8932-15CA-E69F-5BB2-4334068C4910}"/>
              </a:ext>
            </a:extLst>
          </p:cNvPr>
          <p:cNvSpPr/>
          <p:nvPr/>
        </p:nvSpPr>
        <p:spPr>
          <a:xfrm>
            <a:off x="8504779" y="525940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1" name="Pentagon 90">
            <a:extLst>
              <a:ext uri="{FF2B5EF4-FFF2-40B4-BE49-F238E27FC236}">
                <a16:creationId xmlns:a16="http://schemas.microsoft.com/office/drawing/2014/main" id="{1BFCCCA8-0E20-7D02-2146-D24F39CF12B6}"/>
              </a:ext>
            </a:extLst>
          </p:cNvPr>
          <p:cNvSpPr/>
          <p:nvPr/>
        </p:nvSpPr>
        <p:spPr>
          <a:xfrm>
            <a:off x="9304131" y="53267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2" name="Pentagon 91">
            <a:extLst>
              <a:ext uri="{FF2B5EF4-FFF2-40B4-BE49-F238E27FC236}">
                <a16:creationId xmlns:a16="http://schemas.microsoft.com/office/drawing/2014/main" id="{94C15D69-C901-A8B0-5A25-3CD9F356783B}"/>
              </a:ext>
            </a:extLst>
          </p:cNvPr>
          <p:cNvSpPr/>
          <p:nvPr/>
        </p:nvSpPr>
        <p:spPr>
          <a:xfrm>
            <a:off x="9293229" y="59100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3" name="Straight Connector 92">
            <a:extLst>
              <a:ext uri="{FF2B5EF4-FFF2-40B4-BE49-F238E27FC236}">
                <a16:creationId xmlns:a16="http://schemas.microsoft.com/office/drawing/2014/main" id="{8EF423A0-19E9-499B-E706-E535B000F9B0}"/>
              </a:ext>
            </a:extLst>
          </p:cNvPr>
          <p:cNvCxnSpPr>
            <a:cxnSpLocks/>
            <a:stCxn id="90" idx="7"/>
            <a:endCxn id="89" idx="1"/>
          </p:cNvCxnSpPr>
          <p:nvPr/>
        </p:nvCxnSpPr>
        <p:spPr>
          <a:xfrm flipV="1">
            <a:off x="8768194" y="4871352"/>
            <a:ext cx="535937" cy="433247"/>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DB745E2-57EB-2069-2AB1-364F4D5ABFB2}"/>
              </a:ext>
            </a:extLst>
          </p:cNvPr>
          <p:cNvCxnSpPr>
            <a:cxnSpLocks/>
            <a:stCxn id="90" idx="6"/>
            <a:endCxn id="91" idx="1"/>
          </p:cNvCxnSpPr>
          <p:nvPr/>
        </p:nvCxnSpPr>
        <p:spPr>
          <a:xfrm>
            <a:off x="8813389" y="5413709"/>
            <a:ext cx="490742" cy="46072"/>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A56687B6-456A-85EA-24E8-E0AF210CD12C}"/>
              </a:ext>
            </a:extLst>
          </p:cNvPr>
          <p:cNvCxnSpPr>
            <a:cxnSpLocks/>
            <a:stCxn id="90" idx="5"/>
            <a:endCxn id="92" idx="1"/>
          </p:cNvCxnSpPr>
          <p:nvPr/>
        </p:nvCxnSpPr>
        <p:spPr>
          <a:xfrm>
            <a:off x="8768194" y="5522819"/>
            <a:ext cx="525035" cy="520269"/>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996314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9A1A0261-33FD-164B-9189-A7AFA66952B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2EC6BAD-8671-9463-BBDE-5D0C358416E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D6AC3D9-702E-E54C-6652-3EFFD888459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79</a:t>
            </a:fld>
            <a:endParaRPr dirty="0"/>
          </a:p>
        </p:txBody>
      </p:sp>
      <p:pic>
        <p:nvPicPr>
          <p:cNvPr id="8" name="Picture 7" descr="A screenshot of a graph&#10;&#10;AI-generated content may be incorrect.">
            <a:extLst>
              <a:ext uri="{FF2B5EF4-FFF2-40B4-BE49-F238E27FC236}">
                <a16:creationId xmlns:a16="http://schemas.microsoft.com/office/drawing/2014/main" id="{1FEF60A8-DF56-3600-0412-C53D901C9FE3}"/>
              </a:ext>
            </a:extLst>
          </p:cNvPr>
          <p:cNvPicPr>
            <a:picLocks noChangeAspect="1"/>
          </p:cNvPicPr>
          <p:nvPr/>
        </p:nvPicPr>
        <p:blipFill>
          <a:blip r:embed="rId3"/>
          <a:stretch>
            <a:fillRect/>
          </a:stretch>
        </p:blipFill>
        <p:spPr>
          <a:xfrm>
            <a:off x="838200" y="1775488"/>
            <a:ext cx="9072891" cy="4485617"/>
          </a:xfrm>
          <a:prstGeom prst="rect">
            <a:avLst/>
          </a:prstGeom>
        </p:spPr>
      </p:pic>
    </p:spTree>
    <p:extLst>
      <p:ext uri="{BB962C8B-B14F-4D97-AF65-F5344CB8AC3E}">
        <p14:creationId xmlns:p14="http://schemas.microsoft.com/office/powerpoint/2010/main" val="4179906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1" y="2594956"/>
            <a:ext cx="10444551"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3210.01C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182914" y="2109484"/>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148646" y="4199843"/>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7869791" y="1739725"/>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Tree>
    <p:extLst>
      <p:ext uri="{BB962C8B-B14F-4D97-AF65-F5344CB8AC3E}">
        <p14:creationId xmlns:p14="http://schemas.microsoft.com/office/powerpoint/2010/main" val="144639773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BACK / NEGATE</a:t>
            </a:r>
            <a:endParaRPr sz="3900"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499089" y="1837491"/>
          <a:ext cx="11193821" cy="2200810"/>
        </p:xfrm>
        <a:graphic>
          <a:graphicData uri="http://schemas.openxmlformats.org/drawingml/2006/table">
            <a:tbl>
              <a:tblPr firstRow="1" bandRow="1">
                <a:tableStyleId>{5C22544A-7EE6-4342-B048-85BDC9FD1C3A}</a:tableStyleId>
              </a:tblPr>
              <a:tblGrid>
                <a:gridCol w="1849983">
                  <a:extLst>
                    <a:ext uri="{9D8B030D-6E8A-4147-A177-3AD203B41FA5}">
                      <a16:colId xmlns:a16="http://schemas.microsoft.com/office/drawing/2014/main" val="930075286"/>
                    </a:ext>
                  </a:extLst>
                </a:gridCol>
                <a:gridCol w="4360475">
                  <a:extLst>
                    <a:ext uri="{9D8B030D-6E8A-4147-A177-3AD203B41FA5}">
                      <a16:colId xmlns:a16="http://schemas.microsoft.com/office/drawing/2014/main" val="2089357008"/>
                    </a:ext>
                  </a:extLst>
                </a:gridCol>
                <a:gridCol w="498336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p>
                    <a:p>
                      <a:pPr marL="0" marR="0">
                        <a:spcBef>
                          <a:spcPts val="0"/>
                        </a:spcBef>
                        <a:spcAft>
                          <a:spcPts val="0"/>
                        </a:spcAft>
                      </a:pP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All Agents</a:t>
                      </a:r>
                    </a:p>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Positive change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Negative change from t1 to t2</a:t>
                      </a:r>
                    </a:p>
                  </a:txBody>
                  <a:tcPr/>
                </a:tc>
                <a:extLst>
                  <a:ext uri="{0D108BD9-81ED-4DB2-BD59-A6C34878D82A}">
                    <a16:rowId xmlns:a16="http://schemas.microsoft.com/office/drawing/2014/main" val="3812246042"/>
                  </a:ext>
                </a:extLst>
              </a:tr>
            </a:tbl>
          </a:graphicData>
        </a:graphic>
      </p:graphicFrame>
      <p:sp>
        <p:nvSpPr>
          <p:cNvPr id="3" name="TextBox 2">
            <a:extLst>
              <a:ext uri="{FF2B5EF4-FFF2-40B4-BE49-F238E27FC236}">
                <a16:creationId xmlns:a16="http://schemas.microsoft.com/office/drawing/2014/main" id="{66ABD047-3C85-FF78-2BE2-873B1EE5E6B4}"/>
              </a:ext>
            </a:extLst>
          </p:cNvPr>
          <p:cNvSpPr txBox="1"/>
          <p:nvPr/>
        </p:nvSpPr>
        <p:spPr>
          <a:xfrm>
            <a:off x="838200" y="4363391"/>
            <a:ext cx="9616735" cy="1169551"/>
          </a:xfrm>
          <a:prstGeom prst="rect">
            <a:avLst/>
          </a:prstGeom>
          <a:noFill/>
        </p:spPr>
        <p:txBody>
          <a:bodyPr wrap="none" rtlCol="0">
            <a:spAutoFit/>
          </a:bodyPr>
          <a:lstStyle/>
          <a:p>
            <a:r>
              <a:rPr lang="en-US" b="1" dirty="0"/>
              <a:t>Already present in ORA-PRO as super-spreaders:</a:t>
            </a:r>
            <a:br>
              <a:rPr lang="en-US" dirty="0"/>
            </a:br>
            <a:r>
              <a:rPr lang="en-US" dirty="0"/>
              <a:t>Posts Often (out-degree centrality) [Agent x Tweet - Sender]</a:t>
            </a:r>
          </a:p>
          <a:p>
            <a:r>
              <a:rPr lang="en-US" dirty="0"/>
              <a:t>Often Spread by Others (out-degree centrality) [Agent x Agent - All Propagation]</a:t>
            </a:r>
          </a:p>
          <a:p>
            <a:r>
              <a:rPr lang="en-US" dirty="0"/>
              <a:t>Iteratively Spread by Others (page rank centrality) [</a:t>
            </a:r>
            <a:r>
              <a:rPr lang="en-US" dirty="0" err="1"/>
              <a:t>degreeType</a:t>
            </a:r>
            <a:r>
              <a:rPr lang="en-US" dirty="0"/>
              <a:t>=</a:t>
            </a:r>
            <a:r>
              <a:rPr lang="en-US" dirty="0" err="1"/>
              <a:t>outDegree</a:t>
            </a:r>
            <a:r>
              <a:rPr lang="en-US" dirty="0"/>
              <a:t>] [Agent x Agent - All Propagation]</a:t>
            </a:r>
          </a:p>
          <a:p>
            <a:r>
              <a:rPr lang="en-US" dirty="0"/>
              <a:t>Often Spread by Groups of Others (member of large k-core) [</a:t>
            </a:r>
            <a:r>
              <a:rPr lang="en-US" dirty="0" err="1"/>
              <a:t>degreeType</a:t>
            </a:r>
            <a:r>
              <a:rPr lang="en-US" dirty="0"/>
              <a:t>=</a:t>
            </a:r>
            <a:r>
              <a:rPr lang="en-US" dirty="0" err="1"/>
              <a:t>outDegree</a:t>
            </a:r>
            <a:r>
              <a:rPr lang="en-US" dirty="0"/>
              <a:t>] [Agent x Agent - All Propagation]</a:t>
            </a:r>
          </a:p>
        </p:txBody>
      </p:sp>
    </p:spTree>
    <p:extLst>
      <p:ext uri="{BB962C8B-B14F-4D97-AF65-F5344CB8AC3E}">
        <p14:creationId xmlns:p14="http://schemas.microsoft.com/office/powerpoint/2010/main" val="41452258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8A90-A0AC-5E78-E06E-70DB1A9A6F58}"/>
              </a:ext>
            </a:extLst>
          </p:cNvPr>
          <p:cNvSpPr>
            <a:spLocks noGrp="1"/>
          </p:cNvSpPr>
          <p:nvPr>
            <p:ph type="title"/>
          </p:nvPr>
        </p:nvSpPr>
        <p:spPr/>
        <p:txBody>
          <a:bodyPr/>
          <a:lstStyle/>
          <a:p>
            <a:r>
              <a:rPr lang="en-US" sz="4400" dirty="0"/>
              <a:t>BACK / NEGATE</a:t>
            </a:r>
            <a:endParaRPr lang="en-US" dirty="0"/>
          </a:p>
        </p:txBody>
      </p:sp>
      <p:sp>
        <p:nvSpPr>
          <p:cNvPr id="3" name="Slide Number Placeholder 2">
            <a:extLst>
              <a:ext uri="{FF2B5EF4-FFF2-40B4-BE49-F238E27FC236}">
                <a16:creationId xmlns:a16="http://schemas.microsoft.com/office/drawing/2014/main" id="{0BE213B0-6AE1-E206-C97E-A08D1DD8A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81</a:t>
            </a:fld>
            <a:endParaRPr lang="en-US"/>
          </a:p>
        </p:txBody>
      </p:sp>
      <p:pic>
        <p:nvPicPr>
          <p:cNvPr id="6" name="Picture 5" descr="A graph with lines and numbers&#10;&#10;AI-generated content may be incorrect.">
            <a:extLst>
              <a:ext uri="{FF2B5EF4-FFF2-40B4-BE49-F238E27FC236}">
                <a16:creationId xmlns:a16="http://schemas.microsoft.com/office/drawing/2014/main" id="{7ACA5101-DDF8-20A2-FFFF-98D0731ED634}"/>
              </a:ext>
            </a:extLst>
          </p:cNvPr>
          <p:cNvPicPr>
            <a:picLocks noChangeAspect="1"/>
          </p:cNvPicPr>
          <p:nvPr/>
        </p:nvPicPr>
        <p:blipFill>
          <a:blip r:embed="rId2"/>
          <a:stretch>
            <a:fillRect/>
          </a:stretch>
        </p:blipFill>
        <p:spPr>
          <a:xfrm>
            <a:off x="522213" y="2017689"/>
            <a:ext cx="8901187" cy="4415628"/>
          </a:xfrm>
          <a:prstGeom prst="rect">
            <a:avLst/>
          </a:prstGeom>
        </p:spPr>
      </p:pic>
    </p:spTree>
    <p:extLst>
      <p:ext uri="{BB962C8B-B14F-4D97-AF65-F5344CB8AC3E}">
        <p14:creationId xmlns:p14="http://schemas.microsoft.com/office/powerpoint/2010/main" val="41444641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EXCITE / DISMAY</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82</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1027060" y="1648319"/>
          <a:ext cx="9928962" cy="2200810"/>
        </p:xfrm>
        <a:graphic>
          <a:graphicData uri="http://schemas.openxmlformats.org/drawingml/2006/table">
            <a:tbl>
              <a:tblPr firstRow="1" bandRow="1">
                <a:tableStyleId>{5C22544A-7EE6-4342-B048-85BDC9FD1C3A}</a:tableStyleId>
              </a:tblPr>
              <a:tblGrid>
                <a:gridCol w="1640942">
                  <a:extLst>
                    <a:ext uri="{9D8B030D-6E8A-4147-A177-3AD203B41FA5}">
                      <a16:colId xmlns:a16="http://schemas.microsoft.com/office/drawing/2014/main" val="930075286"/>
                    </a:ext>
                  </a:extLst>
                </a:gridCol>
                <a:gridCol w="3867758">
                  <a:extLst>
                    <a:ext uri="{9D8B030D-6E8A-4147-A177-3AD203B41FA5}">
                      <a16:colId xmlns:a16="http://schemas.microsoft.com/office/drawing/2014/main" val="2089357008"/>
                    </a:ext>
                  </a:extLst>
                </a:gridCol>
                <a:gridCol w="4420262">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a:t>
                      </a:r>
                      <a:r>
                        <a:rPr lang="en-US" sz="1200" b="1" dirty="0">
                          <a:effectLst/>
                          <a:latin typeface="Cambria" panose="02040503050406030204" pitchFamily="18" charset="0"/>
                          <a:ea typeface="Cambria" panose="02040503050406030204" pitchFamily="18" charset="0"/>
                        </a:rPr>
                        <a:t>community or topic </a:t>
                      </a:r>
                      <a:r>
                        <a:rPr lang="en-US" sz="1200" dirty="0">
                          <a:effectLst/>
                          <a:latin typeface="Cambria" panose="02040503050406030204" pitchFamily="18" charset="0"/>
                          <a:ea typeface="Cambria" panose="02040503050406030204" pitchFamily="18" charset="0"/>
                        </a:rPr>
                        <a:t>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Network(s): CUEs from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Indicator: Increase in positive CUEs</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in negative CUEs </a:t>
                      </a:r>
                    </a:p>
                  </a:txBody>
                  <a:tcPr/>
                </a:tc>
                <a:extLst>
                  <a:ext uri="{0D108BD9-81ED-4DB2-BD59-A6C34878D82A}">
                    <a16:rowId xmlns:a16="http://schemas.microsoft.com/office/drawing/2014/main" val="2855131444"/>
                  </a:ext>
                </a:extLst>
              </a:tr>
            </a:tbl>
          </a:graphicData>
        </a:graphic>
      </p:graphicFrame>
      <p:sp>
        <p:nvSpPr>
          <p:cNvPr id="8" name="Rectangle 7">
            <a:extLst>
              <a:ext uri="{FF2B5EF4-FFF2-40B4-BE49-F238E27FC236}">
                <a16:creationId xmlns:a16="http://schemas.microsoft.com/office/drawing/2014/main" id="{8E3D37AF-82EB-9DD7-4F57-6D7FAD534267}"/>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53ED3FD-D7A2-765C-C3B8-66F643BD01EF}"/>
              </a:ext>
            </a:extLst>
          </p:cNvPr>
          <p:cNvCxnSpPr>
            <a:cxnSpLocks/>
            <a:stCxn id="8" idx="0"/>
            <a:endCxn id="8"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4D106C-5A56-98A8-B877-7463CA7217DF}"/>
              </a:ext>
            </a:extLst>
          </p:cNvPr>
          <p:cNvSpPr/>
          <p:nvPr/>
        </p:nvSpPr>
        <p:spPr>
          <a:xfrm>
            <a:off x="1036773" y="433972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5" name="Rectangle 24">
            <a:extLst>
              <a:ext uri="{FF2B5EF4-FFF2-40B4-BE49-F238E27FC236}">
                <a16:creationId xmlns:a16="http://schemas.microsoft.com/office/drawing/2014/main" id="{CE54C3A2-50D0-936A-BCF3-A31E3030F7FC}"/>
              </a:ext>
            </a:extLst>
          </p:cNvPr>
          <p:cNvSpPr/>
          <p:nvPr/>
        </p:nvSpPr>
        <p:spPr>
          <a:xfrm>
            <a:off x="1036773" y="481904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4761D21D-720D-B451-A457-B83A6E08DADB}"/>
              </a:ext>
            </a:extLst>
          </p:cNvPr>
          <p:cNvSpPr/>
          <p:nvPr/>
        </p:nvSpPr>
        <p:spPr>
          <a:xfrm>
            <a:off x="305164" y="47133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Rectangle 34">
            <a:extLst>
              <a:ext uri="{FF2B5EF4-FFF2-40B4-BE49-F238E27FC236}">
                <a16:creationId xmlns:a16="http://schemas.microsoft.com/office/drawing/2014/main" id="{8B69514C-6F84-5E23-DBA2-52897AA212A9}"/>
              </a:ext>
            </a:extLst>
          </p:cNvPr>
          <p:cNvSpPr/>
          <p:nvPr/>
        </p:nvSpPr>
        <p:spPr>
          <a:xfrm>
            <a:off x="1036773" y="530100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465CEE35-615F-9D34-DCA7-BDA371C9BE3E}"/>
              </a:ext>
            </a:extLst>
          </p:cNvPr>
          <p:cNvCxnSpPr>
            <a:cxnSpLocks/>
            <a:stCxn id="24" idx="1"/>
            <a:endCxn id="34" idx="7"/>
          </p:cNvCxnSpPr>
          <p:nvPr/>
        </p:nvCxnSpPr>
        <p:spPr>
          <a:xfrm flipH="1">
            <a:off x="780527" y="4512486"/>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C1680A8-7119-3116-9FEB-33F53141348B}"/>
              </a:ext>
            </a:extLst>
          </p:cNvPr>
          <p:cNvCxnSpPr>
            <a:cxnSpLocks/>
            <a:stCxn id="25" idx="1"/>
            <a:endCxn id="34" idx="6"/>
          </p:cNvCxnSpPr>
          <p:nvPr/>
        </p:nvCxnSpPr>
        <p:spPr>
          <a:xfrm flipH="1" flipV="1">
            <a:off x="862086" y="4991808"/>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132B6EB-932B-0BD0-184A-E8937DC434E0}"/>
              </a:ext>
            </a:extLst>
          </p:cNvPr>
          <p:cNvCxnSpPr>
            <a:cxnSpLocks/>
            <a:stCxn id="35" idx="1"/>
            <a:endCxn id="34" idx="5"/>
          </p:cNvCxnSpPr>
          <p:nvPr/>
        </p:nvCxnSpPr>
        <p:spPr>
          <a:xfrm flipH="1" flipV="1">
            <a:off x="780527" y="5188710"/>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0FEFAA8-3C8A-1936-03AF-33EF4C09E526}"/>
              </a:ext>
            </a:extLst>
          </p:cNvPr>
          <p:cNvSpPr txBox="1"/>
          <p:nvPr/>
        </p:nvSpPr>
        <p:spPr>
          <a:xfrm>
            <a:off x="1423989" y="4339722"/>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2" name="TextBox 51">
            <a:extLst>
              <a:ext uri="{FF2B5EF4-FFF2-40B4-BE49-F238E27FC236}">
                <a16:creationId xmlns:a16="http://schemas.microsoft.com/office/drawing/2014/main" id="{DDF05D3D-55F6-055D-E950-0D80F7735896}"/>
              </a:ext>
            </a:extLst>
          </p:cNvPr>
          <p:cNvSpPr txBox="1"/>
          <p:nvPr/>
        </p:nvSpPr>
        <p:spPr>
          <a:xfrm>
            <a:off x="1423989" y="4784075"/>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3" name="TextBox 52">
            <a:extLst>
              <a:ext uri="{FF2B5EF4-FFF2-40B4-BE49-F238E27FC236}">
                <a16:creationId xmlns:a16="http://schemas.microsoft.com/office/drawing/2014/main" id="{894664C9-1C11-2E1A-E682-5EBA17DF2CD4}"/>
              </a:ext>
            </a:extLst>
          </p:cNvPr>
          <p:cNvSpPr txBox="1"/>
          <p:nvPr/>
        </p:nvSpPr>
        <p:spPr>
          <a:xfrm>
            <a:off x="1423989" y="527530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4" name="Rectangle 53">
            <a:extLst>
              <a:ext uri="{FF2B5EF4-FFF2-40B4-BE49-F238E27FC236}">
                <a16:creationId xmlns:a16="http://schemas.microsoft.com/office/drawing/2014/main" id="{0D92D69F-8C0A-5AB0-C853-87FD39DD887E}"/>
              </a:ext>
            </a:extLst>
          </p:cNvPr>
          <p:cNvSpPr/>
          <p:nvPr/>
        </p:nvSpPr>
        <p:spPr>
          <a:xfrm>
            <a:off x="3658360" y="436542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Rectangle 54">
            <a:extLst>
              <a:ext uri="{FF2B5EF4-FFF2-40B4-BE49-F238E27FC236}">
                <a16:creationId xmlns:a16="http://schemas.microsoft.com/office/drawing/2014/main" id="{BCA4C728-952F-6224-3C22-1036BE4ABE26}"/>
              </a:ext>
            </a:extLst>
          </p:cNvPr>
          <p:cNvSpPr/>
          <p:nvPr/>
        </p:nvSpPr>
        <p:spPr>
          <a:xfrm>
            <a:off x="3658360" y="4844747"/>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B8EFC116-C635-C2CA-5228-5445423BD2D0}"/>
              </a:ext>
            </a:extLst>
          </p:cNvPr>
          <p:cNvSpPr/>
          <p:nvPr/>
        </p:nvSpPr>
        <p:spPr>
          <a:xfrm>
            <a:off x="2926751" y="473904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0AD4BB64-B93D-E7A6-D39C-647D66C48714}"/>
              </a:ext>
            </a:extLst>
          </p:cNvPr>
          <p:cNvSpPr/>
          <p:nvPr/>
        </p:nvSpPr>
        <p:spPr>
          <a:xfrm>
            <a:off x="3658360" y="532670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58" name="Straight Connector 57">
            <a:extLst>
              <a:ext uri="{FF2B5EF4-FFF2-40B4-BE49-F238E27FC236}">
                <a16:creationId xmlns:a16="http://schemas.microsoft.com/office/drawing/2014/main" id="{EEEDD35E-9410-B320-C5A6-BD6F0034789D}"/>
              </a:ext>
            </a:extLst>
          </p:cNvPr>
          <p:cNvCxnSpPr>
            <a:cxnSpLocks/>
            <a:stCxn id="54" idx="1"/>
            <a:endCxn id="56" idx="7"/>
          </p:cNvCxnSpPr>
          <p:nvPr/>
        </p:nvCxnSpPr>
        <p:spPr>
          <a:xfrm flipH="1">
            <a:off x="3402114" y="4538188"/>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84B5D19-F35A-FBDF-1A3B-439A2172D638}"/>
              </a:ext>
            </a:extLst>
          </p:cNvPr>
          <p:cNvCxnSpPr>
            <a:cxnSpLocks/>
            <a:stCxn id="55" idx="1"/>
            <a:endCxn id="56" idx="6"/>
          </p:cNvCxnSpPr>
          <p:nvPr/>
        </p:nvCxnSpPr>
        <p:spPr>
          <a:xfrm flipH="1" flipV="1">
            <a:off x="3483673" y="5017510"/>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3E156A6-0F84-12D6-5BD0-CED9FA993721}"/>
              </a:ext>
            </a:extLst>
          </p:cNvPr>
          <p:cNvCxnSpPr>
            <a:cxnSpLocks/>
            <a:stCxn id="57" idx="1"/>
            <a:endCxn id="56" idx="5"/>
          </p:cNvCxnSpPr>
          <p:nvPr/>
        </p:nvCxnSpPr>
        <p:spPr>
          <a:xfrm flipH="1" flipV="1">
            <a:off x="3402114" y="5214412"/>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2744B151-6907-948D-F316-5649E73C7304}"/>
              </a:ext>
            </a:extLst>
          </p:cNvPr>
          <p:cNvSpPr txBox="1"/>
          <p:nvPr/>
        </p:nvSpPr>
        <p:spPr>
          <a:xfrm>
            <a:off x="4045576" y="436542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2" name="TextBox 61">
            <a:extLst>
              <a:ext uri="{FF2B5EF4-FFF2-40B4-BE49-F238E27FC236}">
                <a16:creationId xmlns:a16="http://schemas.microsoft.com/office/drawing/2014/main" id="{0863D04B-D21F-F919-E318-11E0D831FC50}"/>
              </a:ext>
            </a:extLst>
          </p:cNvPr>
          <p:cNvSpPr txBox="1"/>
          <p:nvPr/>
        </p:nvSpPr>
        <p:spPr>
          <a:xfrm>
            <a:off x="4045576" y="480977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3" name="TextBox 62">
            <a:extLst>
              <a:ext uri="{FF2B5EF4-FFF2-40B4-BE49-F238E27FC236}">
                <a16:creationId xmlns:a16="http://schemas.microsoft.com/office/drawing/2014/main" id="{C5D3789F-22B9-BCC1-5CE5-C103CE02FD5F}"/>
              </a:ext>
            </a:extLst>
          </p:cNvPr>
          <p:cNvSpPr txBox="1"/>
          <p:nvPr/>
        </p:nvSpPr>
        <p:spPr>
          <a:xfrm>
            <a:off x="4045576" y="5301003"/>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4" name="TextBox 3">
            <a:extLst>
              <a:ext uri="{FF2B5EF4-FFF2-40B4-BE49-F238E27FC236}">
                <a16:creationId xmlns:a16="http://schemas.microsoft.com/office/drawing/2014/main" id="{F8226108-BF34-E5E7-4DAD-D1108D74CA0F}"/>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5" name="TextBox 4">
            <a:extLst>
              <a:ext uri="{FF2B5EF4-FFF2-40B4-BE49-F238E27FC236}">
                <a16:creationId xmlns:a16="http://schemas.microsoft.com/office/drawing/2014/main" id="{A95493B4-1A9D-419D-2848-46BEA91810FD}"/>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47" name="Rectangle 46">
            <a:extLst>
              <a:ext uri="{FF2B5EF4-FFF2-40B4-BE49-F238E27FC236}">
                <a16:creationId xmlns:a16="http://schemas.microsoft.com/office/drawing/2014/main" id="{CB7DD5D0-A5A6-006E-3B7D-9932814766A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8D9BB57-D648-55C1-6EB6-8DD05120C3D7}"/>
              </a:ext>
            </a:extLst>
          </p:cNvPr>
          <p:cNvCxnSpPr>
            <a:cxnSpLocks/>
            <a:stCxn id="47" idx="0"/>
            <a:endCxn id="47"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31E6F8D-B542-54C4-9D98-43AF4C6A394B}"/>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83" name="TextBox 82">
            <a:extLst>
              <a:ext uri="{FF2B5EF4-FFF2-40B4-BE49-F238E27FC236}">
                <a16:creationId xmlns:a16="http://schemas.microsoft.com/office/drawing/2014/main" id="{AACDA5D5-95E5-FFB0-B9E4-F9A5267933A1}"/>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sp>
        <p:nvSpPr>
          <p:cNvPr id="84" name="Rectangle 83">
            <a:extLst>
              <a:ext uri="{FF2B5EF4-FFF2-40B4-BE49-F238E27FC236}">
                <a16:creationId xmlns:a16="http://schemas.microsoft.com/office/drawing/2014/main" id="{69B327A2-924B-D95D-FDCE-159C77962404}"/>
              </a:ext>
            </a:extLst>
          </p:cNvPr>
          <p:cNvSpPr/>
          <p:nvPr/>
        </p:nvSpPr>
        <p:spPr>
          <a:xfrm>
            <a:off x="6548841" y="436502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5" name="Rectangle 84">
            <a:extLst>
              <a:ext uri="{FF2B5EF4-FFF2-40B4-BE49-F238E27FC236}">
                <a16:creationId xmlns:a16="http://schemas.microsoft.com/office/drawing/2014/main" id="{99125080-9F94-1425-3228-039535FC90AC}"/>
              </a:ext>
            </a:extLst>
          </p:cNvPr>
          <p:cNvSpPr/>
          <p:nvPr/>
        </p:nvSpPr>
        <p:spPr>
          <a:xfrm>
            <a:off x="6548841" y="484434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6" name="Oval 85">
            <a:extLst>
              <a:ext uri="{FF2B5EF4-FFF2-40B4-BE49-F238E27FC236}">
                <a16:creationId xmlns:a16="http://schemas.microsoft.com/office/drawing/2014/main" id="{3987032D-80A2-0999-508D-3175527254D5}"/>
              </a:ext>
            </a:extLst>
          </p:cNvPr>
          <p:cNvSpPr/>
          <p:nvPr/>
        </p:nvSpPr>
        <p:spPr>
          <a:xfrm>
            <a:off x="5817232" y="4738646"/>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22BEB42E-C32E-9CE8-A934-040401F6BEB0}"/>
              </a:ext>
            </a:extLst>
          </p:cNvPr>
          <p:cNvSpPr/>
          <p:nvPr/>
        </p:nvSpPr>
        <p:spPr>
          <a:xfrm>
            <a:off x="6548841" y="532630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88" name="Straight Connector 87">
            <a:extLst>
              <a:ext uri="{FF2B5EF4-FFF2-40B4-BE49-F238E27FC236}">
                <a16:creationId xmlns:a16="http://schemas.microsoft.com/office/drawing/2014/main" id="{064B7D00-9FE6-DA8A-1B07-D6CA36BAF2C7}"/>
              </a:ext>
            </a:extLst>
          </p:cNvPr>
          <p:cNvCxnSpPr>
            <a:cxnSpLocks/>
            <a:stCxn id="84" idx="1"/>
            <a:endCxn id="86" idx="7"/>
          </p:cNvCxnSpPr>
          <p:nvPr/>
        </p:nvCxnSpPr>
        <p:spPr>
          <a:xfrm flipH="1">
            <a:off x="6292595" y="4537785"/>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0639CC8-DF94-B899-3856-F18D057CC27B}"/>
              </a:ext>
            </a:extLst>
          </p:cNvPr>
          <p:cNvCxnSpPr>
            <a:cxnSpLocks/>
            <a:stCxn id="85" idx="1"/>
            <a:endCxn id="86" idx="6"/>
          </p:cNvCxnSpPr>
          <p:nvPr/>
        </p:nvCxnSpPr>
        <p:spPr>
          <a:xfrm flipH="1" flipV="1">
            <a:off x="6374154" y="5017107"/>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1F1285E-4DEE-FD9E-8D3C-55883B7A0E0D}"/>
              </a:ext>
            </a:extLst>
          </p:cNvPr>
          <p:cNvCxnSpPr>
            <a:cxnSpLocks/>
            <a:stCxn id="87" idx="1"/>
            <a:endCxn id="86" idx="5"/>
          </p:cNvCxnSpPr>
          <p:nvPr/>
        </p:nvCxnSpPr>
        <p:spPr>
          <a:xfrm flipH="1" flipV="1">
            <a:off x="6292595" y="5214009"/>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A1969F8F-7C7F-97EC-39BA-84A0274D558F}"/>
              </a:ext>
            </a:extLst>
          </p:cNvPr>
          <p:cNvSpPr txBox="1"/>
          <p:nvPr/>
        </p:nvSpPr>
        <p:spPr>
          <a:xfrm>
            <a:off x="6936057" y="436502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2" name="TextBox 91">
            <a:extLst>
              <a:ext uri="{FF2B5EF4-FFF2-40B4-BE49-F238E27FC236}">
                <a16:creationId xmlns:a16="http://schemas.microsoft.com/office/drawing/2014/main" id="{A6266F5A-A051-C97D-F401-279E53119A5C}"/>
              </a:ext>
            </a:extLst>
          </p:cNvPr>
          <p:cNvSpPr txBox="1"/>
          <p:nvPr/>
        </p:nvSpPr>
        <p:spPr>
          <a:xfrm>
            <a:off x="6936057" y="480937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3" name="TextBox 92">
            <a:extLst>
              <a:ext uri="{FF2B5EF4-FFF2-40B4-BE49-F238E27FC236}">
                <a16:creationId xmlns:a16="http://schemas.microsoft.com/office/drawing/2014/main" id="{8A91436F-5BF1-FCAE-07B0-F943EDD0FFFD}"/>
              </a:ext>
            </a:extLst>
          </p:cNvPr>
          <p:cNvSpPr txBox="1"/>
          <p:nvPr/>
        </p:nvSpPr>
        <p:spPr>
          <a:xfrm>
            <a:off x="6936057" y="5300600"/>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4" name="Rectangle 93">
            <a:extLst>
              <a:ext uri="{FF2B5EF4-FFF2-40B4-BE49-F238E27FC236}">
                <a16:creationId xmlns:a16="http://schemas.microsoft.com/office/drawing/2014/main" id="{1C71376E-4BB9-9FEE-5962-83A73E13F4D0}"/>
              </a:ext>
            </a:extLst>
          </p:cNvPr>
          <p:cNvSpPr/>
          <p:nvPr/>
        </p:nvSpPr>
        <p:spPr>
          <a:xfrm>
            <a:off x="9217215" y="436072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5" name="Rectangle 94">
            <a:extLst>
              <a:ext uri="{FF2B5EF4-FFF2-40B4-BE49-F238E27FC236}">
                <a16:creationId xmlns:a16="http://schemas.microsoft.com/office/drawing/2014/main" id="{F2FEFBA0-6881-EC69-2ACE-101C550F0E42}"/>
              </a:ext>
            </a:extLst>
          </p:cNvPr>
          <p:cNvSpPr/>
          <p:nvPr/>
        </p:nvSpPr>
        <p:spPr>
          <a:xfrm>
            <a:off x="9217215" y="484005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6" name="Oval 95">
            <a:extLst>
              <a:ext uri="{FF2B5EF4-FFF2-40B4-BE49-F238E27FC236}">
                <a16:creationId xmlns:a16="http://schemas.microsoft.com/office/drawing/2014/main" id="{9D1608BA-9412-9D03-ECB4-92A25BB848D5}"/>
              </a:ext>
            </a:extLst>
          </p:cNvPr>
          <p:cNvSpPr/>
          <p:nvPr/>
        </p:nvSpPr>
        <p:spPr>
          <a:xfrm>
            <a:off x="8485606" y="473435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7" name="Rectangle 96">
            <a:extLst>
              <a:ext uri="{FF2B5EF4-FFF2-40B4-BE49-F238E27FC236}">
                <a16:creationId xmlns:a16="http://schemas.microsoft.com/office/drawing/2014/main" id="{19B7E029-D47E-CA6A-9373-B007F86D7893}"/>
              </a:ext>
            </a:extLst>
          </p:cNvPr>
          <p:cNvSpPr/>
          <p:nvPr/>
        </p:nvSpPr>
        <p:spPr>
          <a:xfrm>
            <a:off x="9217215" y="532200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8" name="Straight Connector 97">
            <a:extLst>
              <a:ext uri="{FF2B5EF4-FFF2-40B4-BE49-F238E27FC236}">
                <a16:creationId xmlns:a16="http://schemas.microsoft.com/office/drawing/2014/main" id="{44D7DE2B-AD08-0542-7E2E-9710C99CCB5F}"/>
              </a:ext>
            </a:extLst>
          </p:cNvPr>
          <p:cNvCxnSpPr>
            <a:cxnSpLocks/>
            <a:stCxn id="94" idx="1"/>
            <a:endCxn id="96" idx="7"/>
          </p:cNvCxnSpPr>
          <p:nvPr/>
        </p:nvCxnSpPr>
        <p:spPr>
          <a:xfrm flipH="1">
            <a:off x="8960969" y="4533492"/>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1DC012F-40DE-E752-3055-DED7AF61A2C4}"/>
              </a:ext>
            </a:extLst>
          </p:cNvPr>
          <p:cNvCxnSpPr>
            <a:cxnSpLocks/>
            <a:stCxn id="95" idx="1"/>
            <a:endCxn id="96" idx="6"/>
          </p:cNvCxnSpPr>
          <p:nvPr/>
        </p:nvCxnSpPr>
        <p:spPr>
          <a:xfrm flipH="1" flipV="1">
            <a:off x="9042528" y="5012814"/>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99D60FA7-821E-96DC-349A-CCEB59850CB8}"/>
              </a:ext>
            </a:extLst>
          </p:cNvPr>
          <p:cNvCxnSpPr>
            <a:cxnSpLocks/>
            <a:stCxn id="97" idx="1"/>
            <a:endCxn id="96" idx="5"/>
          </p:cNvCxnSpPr>
          <p:nvPr/>
        </p:nvCxnSpPr>
        <p:spPr>
          <a:xfrm flipH="1" flipV="1">
            <a:off x="8960969" y="5209716"/>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DDF2584-B7D1-D183-3B05-F1DCCD99D358}"/>
              </a:ext>
            </a:extLst>
          </p:cNvPr>
          <p:cNvSpPr txBox="1"/>
          <p:nvPr/>
        </p:nvSpPr>
        <p:spPr>
          <a:xfrm>
            <a:off x="9604431" y="4360728"/>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2" name="TextBox 101">
            <a:extLst>
              <a:ext uri="{FF2B5EF4-FFF2-40B4-BE49-F238E27FC236}">
                <a16:creationId xmlns:a16="http://schemas.microsoft.com/office/drawing/2014/main" id="{9E7A969F-244A-93C5-B2DD-79B8345C74D8}"/>
              </a:ext>
            </a:extLst>
          </p:cNvPr>
          <p:cNvSpPr txBox="1"/>
          <p:nvPr/>
        </p:nvSpPr>
        <p:spPr>
          <a:xfrm>
            <a:off x="9604431" y="480508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3" name="TextBox 102">
            <a:extLst>
              <a:ext uri="{FF2B5EF4-FFF2-40B4-BE49-F238E27FC236}">
                <a16:creationId xmlns:a16="http://schemas.microsoft.com/office/drawing/2014/main" id="{6B1137C8-1025-4FDF-9F41-22E07450CC6E}"/>
              </a:ext>
            </a:extLst>
          </p:cNvPr>
          <p:cNvSpPr txBox="1"/>
          <p:nvPr/>
        </p:nvSpPr>
        <p:spPr>
          <a:xfrm>
            <a:off x="9604431" y="529630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Tree>
    <p:extLst>
      <p:ext uri="{BB962C8B-B14F-4D97-AF65-F5344CB8AC3E}">
        <p14:creationId xmlns:p14="http://schemas.microsoft.com/office/powerpoint/2010/main" val="36537744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4689C-FD0E-0DEC-C7F0-9548A7FEB38F}"/>
              </a:ext>
            </a:extLst>
          </p:cNvPr>
          <p:cNvSpPr>
            <a:spLocks noGrp="1"/>
          </p:cNvSpPr>
          <p:nvPr>
            <p:ph type="title"/>
          </p:nvPr>
        </p:nvSpPr>
        <p:spPr/>
        <p:txBody>
          <a:bodyPr/>
          <a:lstStyle/>
          <a:p>
            <a:r>
              <a:rPr lang="en-US" dirty="0"/>
              <a:t>EXCITE/DISMAY</a:t>
            </a:r>
          </a:p>
        </p:txBody>
      </p:sp>
      <p:sp>
        <p:nvSpPr>
          <p:cNvPr id="3" name="Slide Number Placeholder 2">
            <a:extLst>
              <a:ext uri="{FF2B5EF4-FFF2-40B4-BE49-F238E27FC236}">
                <a16:creationId xmlns:a16="http://schemas.microsoft.com/office/drawing/2014/main" id="{6D59E1B0-E67A-60AC-7338-72F944CFD0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83</a:t>
            </a:fld>
            <a:endParaRPr lang="en-US"/>
          </a:p>
        </p:txBody>
      </p:sp>
      <p:pic>
        <p:nvPicPr>
          <p:cNvPr id="5" name="Picture 4" descr="A graph with colored lines and arrows&#10;&#10;AI-generated content may be incorrect.">
            <a:extLst>
              <a:ext uri="{FF2B5EF4-FFF2-40B4-BE49-F238E27FC236}">
                <a16:creationId xmlns:a16="http://schemas.microsoft.com/office/drawing/2014/main" id="{BCD08B37-7CDA-F53C-B6DF-527CE7855AF8}"/>
              </a:ext>
            </a:extLst>
          </p:cNvPr>
          <p:cNvPicPr>
            <a:picLocks noChangeAspect="1"/>
          </p:cNvPicPr>
          <p:nvPr/>
        </p:nvPicPr>
        <p:blipFill>
          <a:blip r:embed="rId2"/>
          <a:stretch>
            <a:fillRect/>
          </a:stretch>
        </p:blipFill>
        <p:spPr>
          <a:xfrm>
            <a:off x="838200" y="1669902"/>
            <a:ext cx="8651240" cy="5003350"/>
          </a:xfrm>
          <a:prstGeom prst="rect">
            <a:avLst/>
          </a:prstGeom>
        </p:spPr>
      </p:pic>
    </p:spTree>
    <p:extLst>
      <p:ext uri="{BB962C8B-B14F-4D97-AF65-F5344CB8AC3E}">
        <p14:creationId xmlns:p14="http://schemas.microsoft.com/office/powerpoint/2010/main" val="19016176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84</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838200" y="1651287"/>
          <a:ext cx="10700857" cy="1835050"/>
        </p:xfrm>
        <a:graphic>
          <a:graphicData uri="http://schemas.openxmlformats.org/drawingml/2006/table">
            <a:tbl>
              <a:tblPr firstRow="1" bandRow="1">
                <a:tableStyleId>{5C22544A-7EE6-4342-B048-85BDC9FD1C3A}</a:tableStyleId>
              </a:tblPr>
              <a:tblGrid>
                <a:gridCol w="1768512">
                  <a:extLst>
                    <a:ext uri="{9D8B030D-6E8A-4147-A177-3AD203B41FA5}">
                      <a16:colId xmlns:a16="http://schemas.microsoft.com/office/drawing/2014/main" val="930075286"/>
                    </a:ext>
                  </a:extLst>
                </a:gridCol>
                <a:gridCol w="4168444">
                  <a:extLst>
                    <a:ext uri="{9D8B030D-6E8A-4147-A177-3AD203B41FA5}">
                      <a16:colId xmlns:a16="http://schemas.microsoft.com/office/drawing/2014/main" val="2089357008"/>
                    </a:ext>
                  </a:extLst>
                </a:gridCol>
                <a:gridCol w="4763901">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pair of TOG Communities</a:t>
                      </a:r>
                    </a:p>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866669939"/>
                  </a:ext>
                </a:extLst>
              </a:tr>
            </a:tbl>
          </a:graphicData>
        </a:graphic>
      </p:graphicFrame>
      <p:sp>
        <p:nvSpPr>
          <p:cNvPr id="5" name="Oval 4">
            <a:extLst>
              <a:ext uri="{FF2B5EF4-FFF2-40B4-BE49-F238E27FC236}">
                <a16:creationId xmlns:a16="http://schemas.microsoft.com/office/drawing/2014/main" id="{72DF05F0-5948-CE7A-30DE-5C5682581BA2}"/>
              </a:ext>
            </a:extLst>
          </p:cNvPr>
          <p:cNvSpPr/>
          <p:nvPr/>
        </p:nvSpPr>
        <p:spPr>
          <a:xfrm>
            <a:off x="563236"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4097C42F-E26F-F018-7F28-79EDAC38ECFA}"/>
              </a:ext>
            </a:extLst>
          </p:cNvPr>
          <p:cNvSpPr/>
          <p:nvPr/>
        </p:nvSpPr>
        <p:spPr>
          <a:xfrm>
            <a:off x="1480502"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288D7FE1-2C2D-4DBA-A4CD-480F43D89107}"/>
              </a:ext>
            </a:extLst>
          </p:cNvPr>
          <p:cNvSpPr/>
          <p:nvPr/>
        </p:nvSpPr>
        <p:spPr>
          <a:xfrm>
            <a:off x="592988"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BF47732F-B886-CFF0-E70B-E2613ABF6AAB}"/>
              </a:ext>
            </a:extLst>
          </p:cNvPr>
          <p:cNvSpPr/>
          <p:nvPr/>
        </p:nvSpPr>
        <p:spPr>
          <a:xfrm>
            <a:off x="1510254"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DC5DC951-0C74-DE57-B0D6-1426C8EF1981}"/>
              </a:ext>
            </a:extLst>
          </p:cNvPr>
          <p:cNvCxnSpPr>
            <a:cxnSpLocks/>
            <a:stCxn id="24" idx="6"/>
            <a:endCxn id="25" idx="2"/>
          </p:cNvCxnSpPr>
          <p:nvPr/>
        </p:nvCxnSpPr>
        <p:spPr>
          <a:xfrm>
            <a:off x="1149910" y="5457413"/>
            <a:ext cx="360344" cy="0"/>
          </a:xfrm>
          <a:prstGeom prst="line">
            <a:avLst/>
          </a:prstGeom>
          <a:ln w="63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BB9E86F-BB47-EB1A-ACAB-A2C7FE332167}"/>
              </a:ext>
            </a:extLst>
          </p:cNvPr>
          <p:cNvSpPr/>
          <p:nvPr/>
        </p:nvSpPr>
        <p:spPr>
          <a:xfrm>
            <a:off x="2502524" y="419808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a:extLst>
              <a:ext uri="{FF2B5EF4-FFF2-40B4-BE49-F238E27FC236}">
                <a16:creationId xmlns:a16="http://schemas.microsoft.com/office/drawing/2014/main" id="{A109F3C0-9581-C2BD-78D1-EBBD8FD9C8C0}"/>
              </a:ext>
            </a:extLst>
          </p:cNvPr>
          <p:cNvSpPr/>
          <p:nvPr/>
        </p:nvSpPr>
        <p:spPr>
          <a:xfrm>
            <a:off x="3582340" y="419479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Oval 30">
            <a:extLst>
              <a:ext uri="{FF2B5EF4-FFF2-40B4-BE49-F238E27FC236}">
                <a16:creationId xmlns:a16="http://schemas.microsoft.com/office/drawing/2014/main" id="{A0CA728A-378E-8AD3-9C7F-450E56A5D60C}"/>
              </a:ext>
            </a:extLst>
          </p:cNvPr>
          <p:cNvSpPr/>
          <p:nvPr/>
        </p:nvSpPr>
        <p:spPr>
          <a:xfrm>
            <a:off x="2532276" y="520773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BA4EC858-94D0-A6B5-429D-D27C14438385}"/>
              </a:ext>
            </a:extLst>
          </p:cNvPr>
          <p:cNvSpPr/>
          <p:nvPr/>
        </p:nvSpPr>
        <p:spPr>
          <a:xfrm>
            <a:off x="3612092" y="520444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3" name="Straight Connector 32">
            <a:extLst>
              <a:ext uri="{FF2B5EF4-FFF2-40B4-BE49-F238E27FC236}">
                <a16:creationId xmlns:a16="http://schemas.microsoft.com/office/drawing/2014/main" id="{EB764BE1-3004-11DA-2917-BBD61CD30FAE}"/>
              </a:ext>
            </a:extLst>
          </p:cNvPr>
          <p:cNvCxnSpPr>
            <a:cxnSpLocks/>
            <a:stCxn id="31" idx="6"/>
            <a:endCxn id="32" idx="2"/>
          </p:cNvCxnSpPr>
          <p:nvPr/>
        </p:nvCxnSpPr>
        <p:spPr>
          <a:xfrm flipV="1">
            <a:off x="3089198" y="5482906"/>
            <a:ext cx="522894" cy="3294"/>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CA378E-997E-BA30-A5EF-888939657150}"/>
              </a:ext>
            </a:extLst>
          </p:cNvPr>
          <p:cNvCxnSpPr>
            <a:cxnSpLocks/>
            <a:stCxn id="29" idx="6"/>
            <a:endCxn id="30" idx="2"/>
          </p:cNvCxnSpPr>
          <p:nvPr/>
        </p:nvCxnSpPr>
        <p:spPr>
          <a:xfrm flipV="1">
            <a:off x="3059446" y="4473256"/>
            <a:ext cx="522894" cy="3294"/>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6761816-00D5-6E7F-C893-748255D75907}"/>
              </a:ext>
            </a:extLst>
          </p:cNvPr>
          <p:cNvSpPr/>
          <p:nvPr/>
        </p:nvSpPr>
        <p:spPr>
          <a:xfrm>
            <a:off x="472171"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6CF780F-9691-1F04-F126-E6C5C144A92D}"/>
              </a:ext>
            </a:extLst>
          </p:cNvPr>
          <p:cNvCxnSpPr>
            <a:cxnSpLocks/>
          </p:cNvCxnSpPr>
          <p:nvPr/>
        </p:nvCxnSpPr>
        <p:spPr>
          <a:xfrm>
            <a:off x="2214202"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1BCF9BC1-F9DE-48D6-DBA3-C7792010027D}"/>
              </a:ext>
            </a:extLst>
          </p:cNvPr>
          <p:cNvSpPr/>
          <p:nvPr/>
        </p:nvSpPr>
        <p:spPr>
          <a:xfrm>
            <a:off x="1873206" y="452722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182782AC-1353-8510-1F8D-2E754F4A7F47}"/>
              </a:ext>
            </a:extLst>
          </p:cNvPr>
          <p:cNvSpPr txBox="1"/>
          <p:nvPr/>
        </p:nvSpPr>
        <p:spPr>
          <a:xfrm>
            <a:off x="938751" y="6125830"/>
            <a:ext cx="731290" cy="307777"/>
          </a:xfrm>
          <a:prstGeom prst="rect">
            <a:avLst/>
          </a:prstGeom>
          <a:noFill/>
        </p:spPr>
        <p:txBody>
          <a:bodyPr wrap="none" rtlCol="0">
            <a:spAutoFit/>
          </a:bodyPr>
          <a:lstStyle/>
          <a:p>
            <a:pPr algn="ctr"/>
            <a:r>
              <a:rPr lang="en-US" dirty="0"/>
              <a:t>Time 1</a:t>
            </a:r>
          </a:p>
        </p:txBody>
      </p:sp>
      <p:sp>
        <p:nvSpPr>
          <p:cNvPr id="43" name="TextBox 42">
            <a:extLst>
              <a:ext uri="{FF2B5EF4-FFF2-40B4-BE49-F238E27FC236}">
                <a16:creationId xmlns:a16="http://schemas.microsoft.com/office/drawing/2014/main" id="{3F17CEEE-06E1-D48F-4331-CFBD434163E6}"/>
              </a:ext>
            </a:extLst>
          </p:cNvPr>
          <p:cNvSpPr txBox="1"/>
          <p:nvPr/>
        </p:nvSpPr>
        <p:spPr>
          <a:xfrm>
            <a:off x="2752088" y="6147660"/>
            <a:ext cx="731290" cy="307777"/>
          </a:xfrm>
          <a:prstGeom prst="rect">
            <a:avLst/>
          </a:prstGeom>
          <a:noFill/>
        </p:spPr>
        <p:txBody>
          <a:bodyPr wrap="none" rtlCol="0">
            <a:spAutoFit/>
          </a:bodyPr>
          <a:lstStyle/>
          <a:p>
            <a:pPr algn="ctr"/>
            <a:r>
              <a:rPr lang="en-US" dirty="0"/>
              <a:t>Time 2</a:t>
            </a:r>
          </a:p>
        </p:txBody>
      </p:sp>
      <p:sp>
        <p:nvSpPr>
          <p:cNvPr id="60" name="TextBox 59">
            <a:extLst>
              <a:ext uri="{FF2B5EF4-FFF2-40B4-BE49-F238E27FC236}">
                <a16:creationId xmlns:a16="http://schemas.microsoft.com/office/drawing/2014/main" id="{E974BFD3-938E-869D-D7D5-CEF86B8087E1}"/>
              </a:ext>
            </a:extLst>
          </p:cNvPr>
          <p:cNvSpPr txBox="1"/>
          <p:nvPr/>
        </p:nvSpPr>
        <p:spPr>
          <a:xfrm>
            <a:off x="5631271" y="6136388"/>
            <a:ext cx="731290" cy="307777"/>
          </a:xfrm>
          <a:prstGeom prst="rect">
            <a:avLst/>
          </a:prstGeom>
          <a:noFill/>
        </p:spPr>
        <p:txBody>
          <a:bodyPr wrap="none" rtlCol="0">
            <a:spAutoFit/>
          </a:bodyPr>
          <a:lstStyle/>
          <a:p>
            <a:pPr algn="ctr"/>
            <a:r>
              <a:rPr lang="en-US" dirty="0"/>
              <a:t>Time 1</a:t>
            </a:r>
          </a:p>
        </p:txBody>
      </p:sp>
      <p:sp>
        <p:nvSpPr>
          <p:cNvPr id="61" name="TextBox 60">
            <a:extLst>
              <a:ext uri="{FF2B5EF4-FFF2-40B4-BE49-F238E27FC236}">
                <a16:creationId xmlns:a16="http://schemas.microsoft.com/office/drawing/2014/main" id="{E9C054A2-35C6-F0EE-B128-2074DD3A9B9F}"/>
              </a:ext>
            </a:extLst>
          </p:cNvPr>
          <p:cNvSpPr txBox="1"/>
          <p:nvPr/>
        </p:nvSpPr>
        <p:spPr>
          <a:xfrm>
            <a:off x="8510454" y="6140341"/>
            <a:ext cx="731290" cy="307777"/>
          </a:xfrm>
          <a:prstGeom prst="rect">
            <a:avLst/>
          </a:prstGeom>
          <a:noFill/>
        </p:spPr>
        <p:txBody>
          <a:bodyPr wrap="none" rtlCol="0">
            <a:spAutoFit/>
          </a:bodyPr>
          <a:lstStyle/>
          <a:p>
            <a:pPr algn="ctr"/>
            <a:r>
              <a:rPr lang="en-US" dirty="0"/>
              <a:t>Time 2</a:t>
            </a:r>
          </a:p>
        </p:txBody>
      </p:sp>
      <p:sp>
        <p:nvSpPr>
          <p:cNvPr id="63" name="Oval 62">
            <a:extLst>
              <a:ext uri="{FF2B5EF4-FFF2-40B4-BE49-F238E27FC236}">
                <a16:creationId xmlns:a16="http://schemas.microsoft.com/office/drawing/2014/main" id="{F45A64AD-EE4D-02A3-D012-3863B36FC72C}"/>
              </a:ext>
            </a:extLst>
          </p:cNvPr>
          <p:cNvSpPr/>
          <p:nvPr/>
        </p:nvSpPr>
        <p:spPr>
          <a:xfrm>
            <a:off x="5609716" y="479348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4" name="Oval 63">
            <a:extLst>
              <a:ext uri="{FF2B5EF4-FFF2-40B4-BE49-F238E27FC236}">
                <a16:creationId xmlns:a16="http://schemas.microsoft.com/office/drawing/2014/main" id="{4BFC7734-3E42-AC70-897F-0C01785E044F}"/>
              </a:ext>
            </a:extLst>
          </p:cNvPr>
          <p:cNvSpPr/>
          <p:nvPr/>
        </p:nvSpPr>
        <p:spPr>
          <a:xfrm>
            <a:off x="4778894" y="41910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5" name="Oval 64">
            <a:extLst>
              <a:ext uri="{FF2B5EF4-FFF2-40B4-BE49-F238E27FC236}">
                <a16:creationId xmlns:a16="http://schemas.microsoft.com/office/drawing/2014/main" id="{1FA6FE0B-A74D-0AC4-98F1-B5DBD5C0E1A6}"/>
              </a:ext>
            </a:extLst>
          </p:cNvPr>
          <p:cNvSpPr/>
          <p:nvPr/>
        </p:nvSpPr>
        <p:spPr>
          <a:xfrm>
            <a:off x="4896794" y="535040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6" name="Oval 65">
            <a:extLst>
              <a:ext uri="{FF2B5EF4-FFF2-40B4-BE49-F238E27FC236}">
                <a16:creationId xmlns:a16="http://schemas.microsoft.com/office/drawing/2014/main" id="{128E7431-EE42-ECFB-0BD0-E0B78BAFA5AA}"/>
              </a:ext>
            </a:extLst>
          </p:cNvPr>
          <p:cNvSpPr/>
          <p:nvPr/>
        </p:nvSpPr>
        <p:spPr>
          <a:xfrm>
            <a:off x="6542231" y="531777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67" name="Straight Connector 66">
            <a:extLst>
              <a:ext uri="{FF2B5EF4-FFF2-40B4-BE49-F238E27FC236}">
                <a16:creationId xmlns:a16="http://schemas.microsoft.com/office/drawing/2014/main" id="{AA0FA129-1B87-F0DE-53C3-94DD632BAE60}"/>
              </a:ext>
            </a:extLst>
          </p:cNvPr>
          <p:cNvCxnSpPr>
            <a:cxnSpLocks/>
            <a:stCxn id="63" idx="1"/>
            <a:endCxn id="64" idx="5"/>
          </p:cNvCxnSpPr>
          <p:nvPr/>
        </p:nvCxnSpPr>
        <p:spPr>
          <a:xfrm flipH="1" flipV="1">
            <a:off x="5254257" y="4666410"/>
            <a:ext cx="437018" cy="208632"/>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B686A09-AC7A-6ABD-28A0-25D222878818}"/>
              </a:ext>
            </a:extLst>
          </p:cNvPr>
          <p:cNvCxnSpPr>
            <a:cxnSpLocks/>
            <a:stCxn id="63" idx="5"/>
            <a:endCxn id="66" idx="2"/>
          </p:cNvCxnSpPr>
          <p:nvPr/>
        </p:nvCxnSpPr>
        <p:spPr>
          <a:xfrm>
            <a:off x="6085079" y="5268846"/>
            <a:ext cx="457152" cy="327393"/>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8E3298-087C-41BA-549A-D71245FB3EE6}"/>
              </a:ext>
            </a:extLst>
          </p:cNvPr>
          <p:cNvCxnSpPr>
            <a:cxnSpLocks/>
            <a:stCxn id="65" idx="6"/>
            <a:endCxn id="66" idx="3"/>
          </p:cNvCxnSpPr>
          <p:nvPr/>
        </p:nvCxnSpPr>
        <p:spPr>
          <a:xfrm>
            <a:off x="5453716" y="5628866"/>
            <a:ext cx="1170074" cy="164275"/>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2DA329B-AEC1-4EF5-E2D0-0AC2BE6FC426}"/>
              </a:ext>
            </a:extLst>
          </p:cNvPr>
          <p:cNvCxnSpPr>
            <a:cxnSpLocks/>
            <a:stCxn id="65" idx="7"/>
            <a:endCxn id="63" idx="2"/>
          </p:cNvCxnSpPr>
          <p:nvPr/>
        </p:nvCxnSpPr>
        <p:spPr>
          <a:xfrm flipV="1">
            <a:off x="5372157" y="5071944"/>
            <a:ext cx="237559" cy="36002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7D191CF-3F46-F219-8FB1-E47E6B1014EF}"/>
              </a:ext>
            </a:extLst>
          </p:cNvPr>
          <p:cNvCxnSpPr>
            <a:cxnSpLocks/>
            <a:stCxn id="65" idx="0"/>
            <a:endCxn id="64" idx="4"/>
          </p:cNvCxnSpPr>
          <p:nvPr/>
        </p:nvCxnSpPr>
        <p:spPr>
          <a:xfrm flipH="1" flipV="1">
            <a:off x="5057355" y="4747969"/>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4C4B3FC-94B0-AC89-FE40-77A6D75EB5E1}"/>
              </a:ext>
            </a:extLst>
          </p:cNvPr>
          <p:cNvSpPr/>
          <p:nvPr/>
        </p:nvSpPr>
        <p:spPr>
          <a:xfrm>
            <a:off x="8446262" y="4702326"/>
            <a:ext cx="556922" cy="556922"/>
          </a:xfrm>
          <a:prstGeom prst="ellipse">
            <a:avLst/>
          </a:prstGeom>
          <a:solidFill>
            <a:srgbClr val="5599EF"/>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3" name="Oval 72">
            <a:extLst>
              <a:ext uri="{FF2B5EF4-FFF2-40B4-BE49-F238E27FC236}">
                <a16:creationId xmlns:a16="http://schemas.microsoft.com/office/drawing/2014/main" id="{837B0F69-92D1-A274-6F03-C26BEE37AEC0}"/>
              </a:ext>
            </a:extLst>
          </p:cNvPr>
          <p:cNvSpPr/>
          <p:nvPr/>
        </p:nvSpPr>
        <p:spPr>
          <a:xfrm>
            <a:off x="7615440" y="4099890"/>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4" name="Oval 73">
            <a:extLst>
              <a:ext uri="{FF2B5EF4-FFF2-40B4-BE49-F238E27FC236}">
                <a16:creationId xmlns:a16="http://schemas.microsoft.com/office/drawing/2014/main" id="{65CC6CCF-2F7F-DE49-AB21-78A16BFD4576}"/>
              </a:ext>
            </a:extLst>
          </p:cNvPr>
          <p:cNvSpPr/>
          <p:nvPr/>
        </p:nvSpPr>
        <p:spPr>
          <a:xfrm>
            <a:off x="7733340" y="525924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5" name="Oval 74">
            <a:extLst>
              <a:ext uri="{FF2B5EF4-FFF2-40B4-BE49-F238E27FC236}">
                <a16:creationId xmlns:a16="http://schemas.microsoft.com/office/drawing/2014/main" id="{A4FE9847-05E6-36FB-9CE6-23C575F2626A}"/>
              </a:ext>
            </a:extLst>
          </p:cNvPr>
          <p:cNvSpPr/>
          <p:nvPr/>
        </p:nvSpPr>
        <p:spPr>
          <a:xfrm>
            <a:off x="9471739" y="522333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6" name="Straight Connector 75">
            <a:extLst>
              <a:ext uri="{FF2B5EF4-FFF2-40B4-BE49-F238E27FC236}">
                <a16:creationId xmlns:a16="http://schemas.microsoft.com/office/drawing/2014/main" id="{C91996EB-0C0E-84CD-0A44-0A7A445F0D23}"/>
              </a:ext>
            </a:extLst>
          </p:cNvPr>
          <p:cNvCxnSpPr>
            <a:cxnSpLocks/>
            <a:stCxn id="74" idx="6"/>
            <a:endCxn id="75" idx="3"/>
          </p:cNvCxnSpPr>
          <p:nvPr/>
        </p:nvCxnSpPr>
        <p:spPr>
          <a:xfrm>
            <a:off x="8290262" y="5537709"/>
            <a:ext cx="1263036" cy="160992"/>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D451906-B712-93A0-4FF0-1ECF85B2B7B2}"/>
              </a:ext>
            </a:extLst>
          </p:cNvPr>
          <p:cNvCxnSpPr>
            <a:cxnSpLocks/>
            <a:stCxn id="74" idx="0"/>
            <a:endCxn id="73" idx="4"/>
          </p:cNvCxnSpPr>
          <p:nvPr/>
        </p:nvCxnSpPr>
        <p:spPr>
          <a:xfrm flipH="1" flipV="1">
            <a:off x="7893901" y="4656812"/>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4EC42716-620D-E577-403B-FFC6B549B3FD}"/>
              </a:ext>
            </a:extLst>
          </p:cNvPr>
          <p:cNvSpPr/>
          <p:nvPr/>
        </p:nvSpPr>
        <p:spPr>
          <a:xfrm>
            <a:off x="4675358" y="3925380"/>
            <a:ext cx="550158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BD7FE859-CB29-1979-706C-D647BAE8E02F}"/>
              </a:ext>
            </a:extLst>
          </p:cNvPr>
          <p:cNvCxnSpPr>
            <a:cxnSpLocks/>
          </p:cNvCxnSpPr>
          <p:nvPr/>
        </p:nvCxnSpPr>
        <p:spPr>
          <a:xfrm>
            <a:off x="7343364"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2F741497-F213-3AA8-1B6F-758D393B072F}"/>
              </a:ext>
            </a:extLst>
          </p:cNvPr>
          <p:cNvSpPr/>
          <p:nvPr/>
        </p:nvSpPr>
        <p:spPr>
          <a:xfrm>
            <a:off x="7019274" y="4555671"/>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75755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A8B17B20-5816-4E71-0295-F3449655276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A23D159-B4FA-A3FE-17F9-ED0DD6729DB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1B11B3D-6686-E412-1F2A-62F6A47F44E5}"/>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85</a:t>
            </a:fld>
            <a:endParaRPr dirty="0"/>
          </a:p>
        </p:txBody>
      </p:sp>
      <p:pic>
        <p:nvPicPr>
          <p:cNvPr id="4" name="Picture 3" descr="A screenshot of a computer&#10;&#10;Description automatically generated">
            <a:extLst>
              <a:ext uri="{FF2B5EF4-FFF2-40B4-BE49-F238E27FC236}">
                <a16:creationId xmlns:a16="http://schemas.microsoft.com/office/drawing/2014/main" id="{B794EEB2-B4E7-432F-7307-69D26654D3BF}"/>
              </a:ext>
            </a:extLst>
          </p:cNvPr>
          <p:cNvPicPr>
            <a:picLocks noChangeAspect="1"/>
          </p:cNvPicPr>
          <p:nvPr/>
        </p:nvPicPr>
        <p:blipFill>
          <a:blip r:embed="rId3"/>
          <a:stretch>
            <a:fillRect/>
          </a:stretch>
        </p:blipFill>
        <p:spPr>
          <a:xfrm>
            <a:off x="404447" y="1715176"/>
            <a:ext cx="4642528" cy="493767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EC49986D-3583-E20C-AAA4-65AA57E6C5D9}"/>
              </a:ext>
            </a:extLst>
          </p:cNvPr>
          <p:cNvPicPr>
            <a:picLocks noChangeAspect="1"/>
          </p:cNvPicPr>
          <p:nvPr/>
        </p:nvPicPr>
        <p:blipFill>
          <a:blip r:embed="rId4"/>
          <a:stretch>
            <a:fillRect/>
          </a:stretch>
        </p:blipFill>
        <p:spPr>
          <a:xfrm>
            <a:off x="5207429" y="1715176"/>
            <a:ext cx="4669453" cy="4937670"/>
          </a:xfrm>
          <a:prstGeom prst="rect">
            <a:avLst/>
          </a:prstGeom>
          <a:ln>
            <a:solidFill>
              <a:schemeClr val="tx1"/>
            </a:solidFill>
          </a:ln>
        </p:spPr>
      </p:pic>
    </p:spTree>
    <p:extLst>
      <p:ext uri="{BB962C8B-B14F-4D97-AF65-F5344CB8AC3E}">
        <p14:creationId xmlns:p14="http://schemas.microsoft.com/office/powerpoint/2010/main" val="4631212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0FBDD6A-2EAF-59D4-45C9-12872E52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1FCD7-C83B-55BB-7416-FB7D9542626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F62616E7-997E-C20B-BF98-F53E63648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86</a:t>
            </a:fld>
            <a:endParaRPr lang="en-US">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4022B378-AC42-427C-46A8-CB3B9506C954}"/>
              </a:ext>
            </a:extLst>
          </p:cNvPr>
          <p:cNvGraphicFramePr>
            <a:graphicFrameLocks noGrp="1"/>
          </p:cNvGraphicFramePr>
          <p:nvPr>
            <p:extLst>
              <p:ext uri="{D42A27DB-BD31-4B8C-83A1-F6EECF244321}">
                <p14:modId xmlns:p14="http://schemas.microsoft.com/office/powerpoint/2010/main" val="1379428884"/>
              </p:ext>
            </p:extLst>
          </p:nvPr>
        </p:nvGraphicFramePr>
        <p:xfrm>
          <a:off x="489439" y="1920309"/>
          <a:ext cx="11213121" cy="3882390"/>
        </p:xfrm>
        <a:graphic>
          <a:graphicData uri="http://schemas.openxmlformats.org/drawingml/2006/table">
            <a:tbl>
              <a:tblPr/>
              <a:tblGrid>
                <a:gridCol w="1456592">
                  <a:extLst>
                    <a:ext uri="{9D8B030D-6E8A-4147-A177-3AD203B41FA5}">
                      <a16:colId xmlns:a16="http://schemas.microsoft.com/office/drawing/2014/main" val="3933297715"/>
                    </a:ext>
                  </a:extLst>
                </a:gridCol>
                <a:gridCol w="1588477">
                  <a:extLst>
                    <a:ext uri="{9D8B030D-6E8A-4147-A177-3AD203B41FA5}">
                      <a16:colId xmlns:a16="http://schemas.microsoft.com/office/drawing/2014/main" val="1216043493"/>
                    </a:ext>
                  </a:extLst>
                </a:gridCol>
                <a:gridCol w="1729154">
                  <a:extLst>
                    <a:ext uri="{9D8B030D-6E8A-4147-A177-3AD203B41FA5}">
                      <a16:colId xmlns:a16="http://schemas.microsoft.com/office/drawing/2014/main" val="1746000872"/>
                    </a:ext>
                  </a:extLst>
                </a:gridCol>
                <a:gridCol w="1846384">
                  <a:extLst>
                    <a:ext uri="{9D8B030D-6E8A-4147-A177-3AD203B41FA5}">
                      <a16:colId xmlns:a16="http://schemas.microsoft.com/office/drawing/2014/main" val="2336827542"/>
                    </a:ext>
                  </a:extLst>
                </a:gridCol>
                <a:gridCol w="1189630">
                  <a:extLst>
                    <a:ext uri="{9D8B030D-6E8A-4147-A177-3AD203B41FA5}">
                      <a16:colId xmlns:a16="http://schemas.microsoft.com/office/drawing/2014/main" val="697376130"/>
                    </a:ext>
                  </a:extLst>
                </a:gridCol>
                <a:gridCol w="1701442">
                  <a:extLst>
                    <a:ext uri="{9D8B030D-6E8A-4147-A177-3AD203B41FA5}">
                      <a16:colId xmlns:a16="http://schemas.microsoft.com/office/drawing/2014/main" val="711740303"/>
                    </a:ext>
                  </a:extLst>
                </a:gridCol>
                <a:gridCol w="1701442">
                  <a:extLst>
                    <a:ext uri="{9D8B030D-6E8A-4147-A177-3AD203B41FA5}">
                      <a16:colId xmlns:a16="http://schemas.microsoft.com/office/drawing/2014/main" val="554642708"/>
                    </a:ext>
                  </a:extLst>
                </a:gridCol>
              </a:tblGrid>
              <a:tr h="97118">
                <a:tc>
                  <a:txBody>
                    <a:bodyPr/>
                    <a:lstStyle/>
                    <a:p>
                      <a:pPr algn="l" fontAlgn="b"/>
                      <a:r>
                        <a:rPr lang="en-US" sz="1100" b="1" i="0" u="none" strike="noStrike" dirty="0">
                          <a:solidFill>
                            <a:srgbClr val="000000"/>
                          </a:solidFill>
                          <a:effectLst/>
                          <a:latin typeface="Aptos Narrow" panose="020B0004020202020204" pitchFamily="34" charset="0"/>
                        </a:rPr>
                        <a:t>Standard (Acronym)</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Purpose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Key Components</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Primary Use Case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Data Format</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Adoption</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dirty="0">
                          <a:solidFill>
                            <a:srgbClr val="000000"/>
                          </a:solidFill>
                          <a:effectLst/>
                          <a:latin typeface="Aptos Narrow" panose="020B0004020202020204" pitchFamily="34" charset="0"/>
                        </a:rPr>
                        <a:t>Website Reference</a:t>
                      </a:r>
                    </a:p>
                  </a:txBody>
                  <a:tcPr marL="3810" marR="3810" marT="3810" marB="0" anchor="b">
                    <a:lnL>
                      <a:noFill/>
                    </a:lnL>
                    <a:lnR>
                      <a:noFill/>
                    </a:lnR>
                    <a:lnT>
                      <a:noFill/>
                    </a:lnT>
                    <a:lnB>
                      <a:noFill/>
                    </a:lnB>
                    <a:solidFill>
                      <a:schemeClr val="bg2">
                        <a:lumMod val="20000"/>
                        <a:lumOff val="80000"/>
                      </a:schemeClr>
                    </a:solidFill>
                  </a:tcPr>
                </a:tc>
                <a:extLst>
                  <a:ext uri="{0D108BD9-81ED-4DB2-BD59-A6C34878D82A}">
                    <a16:rowId xmlns:a16="http://schemas.microsoft.com/office/drawing/2014/main" val="730589648"/>
                  </a:ext>
                </a:extLst>
              </a:tr>
              <a:tr h="381996">
                <a:tc>
                  <a:txBody>
                    <a:bodyPr/>
                    <a:lstStyle/>
                    <a:p>
                      <a:pPr algn="l" fontAlgn="b"/>
                      <a:r>
                        <a:rPr lang="en-US" sz="1100" b="0" i="0" u="none" strike="noStrike" dirty="0">
                          <a:solidFill>
                            <a:srgbClr val="000000"/>
                          </a:solidFill>
                          <a:effectLst/>
                          <a:latin typeface="Aptos Narrow" panose="020B0004020202020204" pitchFamily="34" charset="0"/>
                        </a:rPr>
                        <a:t>Structured Threat Information Expression (</a:t>
                      </a:r>
                      <a:r>
                        <a:rPr lang="en-US" sz="1100" b="1" i="0" u="none" strike="noStrike" dirty="0">
                          <a:solidFill>
                            <a:srgbClr val="000000"/>
                          </a:solidFill>
                          <a:effectLst/>
                          <a:latin typeface="Aptos Narrow" panose="020B0004020202020204" pitchFamily="34" charset="0"/>
                        </a:rPr>
                        <a:t>STIX)</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 threat intelligence, tracking actors, events, and campaigns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Identity, Threat Actor, Campaign, Incident, Observables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Tracking cyber threats, disinformation campaigns, and influence operations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JSON, XML</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Cybersecurity, threat intelligence, law enforcement</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https://oasis-open.github.io/cti-documentation/</a:t>
                      </a:r>
                    </a:p>
                  </a:txBody>
                  <a:tcPr marL="3810" marR="3810" marT="3810" marB="0" anchor="b">
                    <a:lnL>
                      <a:noFill/>
                    </a:lnL>
                    <a:lnR>
                      <a:noFill/>
                    </a:lnR>
                    <a:lnT>
                      <a:noFill/>
                    </a:lnT>
                    <a:lnB>
                      <a:noFill/>
                    </a:lnB>
                    <a:noFill/>
                  </a:tcPr>
                </a:tc>
                <a:extLst>
                  <a:ext uri="{0D108BD9-81ED-4DB2-BD59-A6C34878D82A}">
                    <a16:rowId xmlns:a16="http://schemas.microsoft.com/office/drawing/2014/main" val="2634352173"/>
                  </a:ext>
                </a:extLst>
              </a:tr>
              <a:tr h="287037">
                <a:tc>
                  <a:txBody>
                    <a:bodyPr/>
                    <a:lstStyle/>
                    <a:p>
                      <a:pPr algn="l" fontAlgn="b"/>
                      <a:r>
                        <a:rPr lang="en-US" sz="1100" b="0" i="0" u="none" strike="noStrike" dirty="0">
                          <a:solidFill>
                            <a:srgbClr val="000000"/>
                          </a:solidFill>
                          <a:effectLst/>
                          <a:latin typeface="Aptos Narrow" panose="020B0004020202020204" pitchFamily="34" charset="0"/>
                        </a:rPr>
                        <a:t>Activity Streams 2.0 </a:t>
                      </a:r>
                      <a:r>
                        <a:rPr lang="en-US" sz="1100" b="1" i="0" u="none" strike="noStrike" dirty="0">
                          <a:solidFill>
                            <a:srgbClr val="000000"/>
                          </a:solidFill>
                          <a:effectLst/>
                          <a:latin typeface="Aptos Narrow" panose="020B0004020202020204" pitchFamily="34" charset="0"/>
                        </a:rPr>
                        <a:t>(AS2)</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Social media activity representation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Actor, Object, Verb, Target, Group</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Modeling social media interactions and behavioral dynamics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JSON-LD, ActivityStreams format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Decentralized social media platforms and Web3 applications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https://www.w3.org/TR/activitystreams-core/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08651601"/>
                  </a:ext>
                </a:extLst>
              </a:tr>
              <a:tr h="287037">
                <a:tc>
                  <a:txBody>
                    <a:bodyPr/>
                    <a:lstStyle/>
                    <a:p>
                      <a:pPr algn="l" fontAlgn="b"/>
                      <a:r>
                        <a:rPr lang="en-US" sz="1100" b="0" i="0" u="none" strike="noStrike" dirty="0">
                          <a:solidFill>
                            <a:srgbClr val="000000"/>
                          </a:solidFill>
                          <a:effectLst/>
                          <a:latin typeface="Aptos Narrow" panose="020B0004020202020204" pitchFamily="34" charset="0"/>
                        </a:rPr>
                        <a:t>Friend of a Friend </a:t>
                      </a:r>
                      <a:r>
                        <a:rPr lang="en-US" sz="1100" b="1" i="0" u="none" strike="noStrike" dirty="0">
                          <a:solidFill>
                            <a:srgbClr val="000000"/>
                          </a:solidFill>
                          <a:effectLst/>
                          <a:latin typeface="Aptos Narrow" panose="020B0004020202020204" pitchFamily="34" charset="0"/>
                        </a:rPr>
                        <a:t>(FOAF)</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Describes social relationships and online identities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Person, Group, OnlineAccount, Knows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applications and social network analysis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RDF (Resource Description Framework)</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academic research, social network modeling</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http://xmlns.com/foaf/spec/</a:t>
                      </a:r>
                    </a:p>
                  </a:txBody>
                  <a:tcPr marL="3810" marR="3810" marT="3810" marB="0" anchor="b">
                    <a:lnL>
                      <a:noFill/>
                    </a:lnL>
                    <a:lnR>
                      <a:noFill/>
                    </a:lnR>
                    <a:lnT>
                      <a:noFill/>
                    </a:lnT>
                    <a:lnB>
                      <a:noFill/>
                    </a:lnB>
                    <a:noFill/>
                  </a:tcPr>
                </a:tc>
                <a:extLst>
                  <a:ext uri="{0D108BD9-81ED-4DB2-BD59-A6C34878D82A}">
                    <a16:rowId xmlns:a16="http://schemas.microsoft.com/office/drawing/2014/main" val="1077994125"/>
                  </a:ext>
                </a:extLst>
              </a:tr>
              <a:tr h="287037">
                <a:tc>
                  <a:txBody>
                    <a:bodyPr/>
                    <a:lstStyle/>
                    <a:p>
                      <a:pPr algn="l" fontAlgn="b"/>
                      <a:r>
                        <a:rPr lang="en-US" sz="1100" b="0" i="0" u="none" strike="noStrike" dirty="0">
                          <a:solidFill>
                            <a:srgbClr val="000000"/>
                          </a:solidFill>
                          <a:effectLst/>
                          <a:latin typeface="Aptos Narrow" panose="020B0004020202020204" pitchFamily="34" charset="0"/>
                        </a:rPr>
                        <a:t>Semantically-Interlinked Online Communities </a:t>
                      </a:r>
                      <a:r>
                        <a:rPr lang="en-US" sz="1100" b="1" i="0" u="none" strike="noStrike" dirty="0">
                          <a:solidFill>
                            <a:srgbClr val="000000"/>
                          </a:solidFill>
                          <a:effectLst/>
                          <a:latin typeface="Aptos Narrow" panose="020B0004020202020204" pitchFamily="34" charset="0"/>
                        </a:rPr>
                        <a:t>(SIOC)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Defines social media discussions and interactions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UserAccount, Post, Forum, Community, Topic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Online community tracking and engagement analysis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RDF, XML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Online discussion forums, enterprise knowledge management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https://web.archive.org/web/20220331224416/http://sioc-project.org/</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68253936"/>
                  </a:ext>
                </a:extLst>
              </a:tr>
              <a:tr h="490149">
                <a:tc>
                  <a:txBody>
                    <a:bodyPr/>
                    <a:lstStyle/>
                    <a:p>
                      <a:pPr algn="l" fontAlgn="b"/>
                      <a:r>
                        <a:rPr lang="en-US" sz="1100" b="0" i="0" u="none" strike="noStrike" dirty="0">
                          <a:solidFill>
                            <a:srgbClr val="000000"/>
                          </a:solidFill>
                          <a:effectLst/>
                          <a:latin typeface="Aptos Narrow" panose="020B0004020202020204" pitchFamily="34" charset="0"/>
                        </a:rPr>
                        <a:t>Intelligence Community Information Resource Metadata </a:t>
                      </a:r>
                      <a:r>
                        <a:rPr lang="en-US" sz="1100" b="1" i="0" u="none" strike="noStrike" dirty="0">
                          <a:solidFill>
                            <a:srgbClr val="000000"/>
                          </a:solidFill>
                          <a:effectLst/>
                          <a:latin typeface="Aptos Narrow" panose="020B0004020202020204" pitchFamily="34" charset="0"/>
                        </a:rPr>
                        <a:t>(IC-IRM)</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metadata for information security, discovery, and analysis</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Resource descriptions, classification, access control, XML/HTML encoding</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and national security data management</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a:solidFill>
                            <a:srgbClr val="000000"/>
                          </a:solidFill>
                          <a:effectLst/>
                          <a:latin typeface="Aptos Narrow" panose="020B0004020202020204" pitchFamily="34" charset="0"/>
                        </a:rPr>
                        <a:t>XML, HTML metadata</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US Intelligence Community (IC)</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https://www.dni.gov/index.php/who-we-are/organizations/ic-cio/ic-technical-specifications/information-resource-metadata</a:t>
                      </a:r>
                    </a:p>
                  </a:txBody>
                  <a:tcPr marL="3810" marR="3810" marT="3810" marB="0" anchor="b">
                    <a:lnL>
                      <a:noFill/>
                    </a:lnL>
                    <a:lnR>
                      <a:noFill/>
                    </a:lnR>
                    <a:lnT>
                      <a:noFill/>
                    </a:lnT>
                    <a:lnB>
                      <a:noFill/>
                    </a:lnB>
                    <a:solidFill>
                      <a:schemeClr val="bg1"/>
                    </a:solidFill>
                  </a:tcPr>
                </a:tc>
                <a:extLst>
                  <a:ext uri="{0D108BD9-81ED-4DB2-BD59-A6C34878D82A}">
                    <a16:rowId xmlns:a16="http://schemas.microsoft.com/office/drawing/2014/main" val="579876739"/>
                  </a:ext>
                </a:extLst>
              </a:tr>
              <a:tr h="490149">
                <a:tc>
                  <a:txBody>
                    <a:bodyPr/>
                    <a:lstStyle/>
                    <a:p>
                      <a:pPr algn="l" fontAlgn="b"/>
                      <a:r>
                        <a:rPr lang="en-US" sz="1100" b="0" i="0" u="none" strike="noStrike" dirty="0">
                          <a:solidFill>
                            <a:srgbClr val="000000"/>
                          </a:solidFill>
                          <a:effectLst/>
                          <a:latin typeface="Aptos Narrow" panose="020B0004020202020204" pitchFamily="34" charset="0"/>
                        </a:rPr>
                        <a:t>Unnamed Synthetic Social Media Scenario Data Standard </a:t>
                      </a:r>
                      <a:r>
                        <a:rPr lang="en-US" sz="1100" b="1" i="0" u="none" strike="noStrike" dirty="0">
                          <a:solidFill>
                            <a:srgbClr val="000000"/>
                          </a:solidFill>
                          <a:effectLst/>
                          <a:latin typeface="Aptos Narrow" panose="020B0004020202020204" pitchFamily="34" charset="0"/>
                        </a:rPr>
                        <a:t>(USS-MSDS)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Describes actors, events, groups, and narratives within a scenario</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Actor, Account, Event, Group, Topic, Narrative, Article, URL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Communicating the structure and component of a social media scenario from the scenario planner to a synthetic generator</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JSON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968790711"/>
                  </a:ext>
                </a:extLst>
              </a:tr>
            </a:tbl>
          </a:graphicData>
        </a:graphic>
      </p:graphicFrame>
    </p:spTree>
    <p:extLst>
      <p:ext uri="{BB962C8B-B14F-4D97-AF65-F5344CB8AC3E}">
        <p14:creationId xmlns:p14="http://schemas.microsoft.com/office/powerpoint/2010/main" val="22940326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718-E431-2628-CEFC-7CA5625D0A20}"/>
              </a:ext>
            </a:extLst>
          </p:cNvPr>
          <p:cNvSpPr>
            <a:spLocks noGrp="1"/>
          </p:cNvSpPr>
          <p:nvPr>
            <p:ph type="title"/>
          </p:nvPr>
        </p:nvSpPr>
        <p:spPr/>
        <p:txBody>
          <a:bodyPr/>
          <a:lstStyle/>
          <a:p>
            <a:r>
              <a:rPr lang="en-US" dirty="0"/>
              <a:t>Similarities to </a:t>
            </a:r>
            <a:r>
              <a:rPr lang="en-US" dirty="0" err="1"/>
              <a:t>Meliorator</a:t>
            </a:r>
            <a:endParaRPr lang="en-US" dirty="0"/>
          </a:p>
        </p:txBody>
      </p:sp>
      <p:sp>
        <p:nvSpPr>
          <p:cNvPr id="3" name="Text Placeholder 2">
            <a:extLst>
              <a:ext uri="{FF2B5EF4-FFF2-40B4-BE49-F238E27FC236}">
                <a16:creationId xmlns:a16="http://schemas.microsoft.com/office/drawing/2014/main" id="{0741119A-9DF9-96CE-0FC5-C79AE75710F1}"/>
              </a:ext>
            </a:extLst>
          </p:cNvPr>
          <p:cNvSpPr>
            <a:spLocks noGrp="1"/>
          </p:cNvSpPr>
          <p:nvPr>
            <p:ph type="body" idx="1"/>
          </p:nvPr>
        </p:nvSpPr>
        <p:spPr/>
        <p:txBody>
          <a:bodyPr/>
          <a:lstStyle/>
          <a:p>
            <a:r>
              <a:rPr lang="en-US" dirty="0" err="1"/>
              <a:t>Meliorator</a:t>
            </a:r>
            <a:r>
              <a:rPr lang="en-US" dirty="0"/>
              <a:t> – The US, the Netherlands, and Canada accused RT affiliates of using a sophisticated AI-enhanced software package to disseminate information to/about US, Poland, Germany, the Netherlands, Spain, Ukraine, and Israel</a:t>
            </a:r>
          </a:p>
          <a:p>
            <a:r>
              <a:rPr lang="en-US" dirty="0" err="1"/>
              <a:t>Brigadir</a:t>
            </a:r>
            <a:r>
              <a:rPr lang="en-US" dirty="0"/>
              <a:t> GUI for Taras – “Souls” tab for false identities and “Thoughts” tab for scenarios and actions</a:t>
            </a:r>
          </a:p>
          <a:p>
            <a:r>
              <a:rPr lang="en-US" dirty="0"/>
              <a:t>Joint Cybersecurity Advisory: https://www.ic3.gov/CSA/2024/240709.pdf</a:t>
            </a:r>
          </a:p>
        </p:txBody>
      </p:sp>
      <p:sp>
        <p:nvSpPr>
          <p:cNvPr id="4" name="Slide Number Placeholder 3">
            <a:extLst>
              <a:ext uri="{FF2B5EF4-FFF2-40B4-BE49-F238E27FC236}">
                <a16:creationId xmlns:a16="http://schemas.microsoft.com/office/drawing/2014/main" id="{81A56024-34C2-8B53-3F3D-F308569BB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87</a:t>
            </a:fld>
            <a:endParaRPr lang="en-US"/>
          </a:p>
        </p:txBody>
      </p:sp>
    </p:spTree>
    <p:extLst>
      <p:ext uri="{BB962C8B-B14F-4D97-AF65-F5344CB8AC3E}">
        <p14:creationId xmlns:p14="http://schemas.microsoft.com/office/powerpoint/2010/main" val="1742443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C8540B2-A5FF-D406-237E-F74FED96D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EC1C9-79FF-7309-242A-008D5BFE9E8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7B94675E-3524-D53E-533B-A0593775B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88</a:t>
            </a:fld>
            <a:endParaRPr lang="en-US"/>
          </a:p>
        </p:txBody>
      </p:sp>
      <p:pic>
        <p:nvPicPr>
          <p:cNvPr id="13" name="Picture 12" descr="A screenshot of a computer screen&#10;&#10;Description automatically generated">
            <a:extLst>
              <a:ext uri="{FF2B5EF4-FFF2-40B4-BE49-F238E27FC236}">
                <a16:creationId xmlns:a16="http://schemas.microsoft.com/office/drawing/2014/main" id="{4202A504-ACDC-B2B9-C527-990FFB96A67F}"/>
              </a:ext>
            </a:extLst>
          </p:cNvPr>
          <p:cNvPicPr>
            <a:picLocks noChangeAspect="1"/>
          </p:cNvPicPr>
          <p:nvPr/>
        </p:nvPicPr>
        <p:blipFill>
          <a:blip r:embed="rId2"/>
          <a:stretch>
            <a:fillRect/>
          </a:stretch>
        </p:blipFill>
        <p:spPr>
          <a:xfrm>
            <a:off x="9080537" y="3212140"/>
            <a:ext cx="2775890" cy="2382292"/>
          </a:xfrm>
          <a:prstGeom prst="rect">
            <a:avLst/>
          </a:prstGeom>
        </p:spPr>
      </p:pic>
      <p:pic>
        <p:nvPicPr>
          <p:cNvPr id="15" name="Picture 14" descr="A screenshot of a grid&#10;&#10;Description automatically generated">
            <a:extLst>
              <a:ext uri="{FF2B5EF4-FFF2-40B4-BE49-F238E27FC236}">
                <a16:creationId xmlns:a16="http://schemas.microsoft.com/office/drawing/2014/main" id="{EFD8B8F1-51A1-80AF-B553-E38CC09E60FC}"/>
              </a:ext>
            </a:extLst>
          </p:cNvPr>
          <p:cNvPicPr>
            <a:picLocks noChangeAspect="1"/>
          </p:cNvPicPr>
          <p:nvPr/>
        </p:nvPicPr>
        <p:blipFill>
          <a:blip r:embed="rId3"/>
          <a:stretch>
            <a:fillRect/>
          </a:stretch>
        </p:blipFill>
        <p:spPr>
          <a:xfrm>
            <a:off x="3268589" y="3189409"/>
            <a:ext cx="2736346" cy="2347791"/>
          </a:xfrm>
          <a:prstGeom prst="rect">
            <a:avLst/>
          </a:prstGeom>
        </p:spPr>
      </p:pic>
      <p:sp>
        <p:nvSpPr>
          <p:cNvPr id="16" name="TextBox 15">
            <a:extLst>
              <a:ext uri="{FF2B5EF4-FFF2-40B4-BE49-F238E27FC236}">
                <a16:creationId xmlns:a16="http://schemas.microsoft.com/office/drawing/2014/main" id="{F7378AC3-2F0F-67C5-C273-C063DE98F97F}"/>
              </a:ext>
            </a:extLst>
          </p:cNvPr>
          <p:cNvSpPr txBox="1"/>
          <p:nvPr/>
        </p:nvSpPr>
        <p:spPr>
          <a:xfrm>
            <a:off x="231820" y="1621895"/>
            <a:ext cx="11875951" cy="400110"/>
          </a:xfrm>
          <a:prstGeom prst="rect">
            <a:avLst/>
          </a:prstGeom>
          <a:noFill/>
        </p:spPr>
        <p:txBody>
          <a:bodyPr wrap="square" rtlCol="0">
            <a:spAutoFit/>
          </a:bodyPr>
          <a:lstStyle/>
          <a:p>
            <a:r>
              <a:rPr lang="en-US" sz="2000" b="1" dirty="0"/>
              <a:t>Are there realistic looking BEND maneuvers in the data?</a:t>
            </a:r>
          </a:p>
        </p:txBody>
      </p:sp>
      <p:pic>
        <p:nvPicPr>
          <p:cNvPr id="18" name="Picture 17" descr="A screenshot of a chart&#10;&#10;Description automatically generated">
            <a:extLst>
              <a:ext uri="{FF2B5EF4-FFF2-40B4-BE49-F238E27FC236}">
                <a16:creationId xmlns:a16="http://schemas.microsoft.com/office/drawing/2014/main" id="{7F669E66-F6E4-2BF3-1C78-09A429BFCDF8}"/>
              </a:ext>
            </a:extLst>
          </p:cNvPr>
          <p:cNvPicPr>
            <a:picLocks noChangeAspect="1"/>
          </p:cNvPicPr>
          <p:nvPr/>
        </p:nvPicPr>
        <p:blipFill>
          <a:blip r:embed="rId4"/>
          <a:stretch>
            <a:fillRect/>
          </a:stretch>
        </p:blipFill>
        <p:spPr>
          <a:xfrm>
            <a:off x="257431" y="3116879"/>
            <a:ext cx="2713372" cy="2420321"/>
          </a:xfrm>
          <a:prstGeom prst="rect">
            <a:avLst/>
          </a:prstGeom>
        </p:spPr>
      </p:pic>
      <p:pic>
        <p:nvPicPr>
          <p:cNvPr id="20" name="Picture 19" descr="A screenshot of a computer game&#10;&#10;Description automatically generated">
            <a:extLst>
              <a:ext uri="{FF2B5EF4-FFF2-40B4-BE49-F238E27FC236}">
                <a16:creationId xmlns:a16="http://schemas.microsoft.com/office/drawing/2014/main" id="{D0E4E5C6-E609-BC1E-53D5-C0E056945E3F}"/>
              </a:ext>
            </a:extLst>
          </p:cNvPr>
          <p:cNvPicPr>
            <a:picLocks noChangeAspect="1"/>
          </p:cNvPicPr>
          <p:nvPr/>
        </p:nvPicPr>
        <p:blipFill>
          <a:blip r:embed="rId5"/>
          <a:stretch>
            <a:fillRect/>
          </a:stretch>
        </p:blipFill>
        <p:spPr>
          <a:xfrm>
            <a:off x="6096000" y="3189409"/>
            <a:ext cx="2849437" cy="2427754"/>
          </a:xfrm>
          <a:prstGeom prst="rect">
            <a:avLst/>
          </a:prstGeom>
        </p:spPr>
      </p:pic>
    </p:spTree>
    <p:extLst>
      <p:ext uri="{BB962C8B-B14F-4D97-AF65-F5344CB8AC3E}">
        <p14:creationId xmlns:p14="http://schemas.microsoft.com/office/powerpoint/2010/main" val="37997027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AD0C-D366-E462-2CA9-E01ECF388493}"/>
              </a:ext>
            </a:extLst>
          </p:cNvPr>
          <p:cNvSpPr>
            <a:spLocks noGrp="1"/>
          </p:cNvSpPr>
          <p:nvPr>
            <p:ph type="title"/>
          </p:nvPr>
        </p:nvSpPr>
        <p:spPr/>
        <p:txBody>
          <a:bodyPr/>
          <a:lstStyle/>
          <a:p>
            <a:r>
              <a:rPr lang="en-US" dirty="0"/>
              <a:t>Content: Is my dataset any good?</a:t>
            </a:r>
          </a:p>
        </p:txBody>
      </p:sp>
      <p:sp>
        <p:nvSpPr>
          <p:cNvPr id="4" name="Slide Number Placeholder 3">
            <a:extLst>
              <a:ext uri="{FF2B5EF4-FFF2-40B4-BE49-F238E27FC236}">
                <a16:creationId xmlns:a16="http://schemas.microsoft.com/office/drawing/2014/main" id="{DAE27F7B-A983-5905-B74F-813C6A231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89</a:t>
            </a:fld>
            <a:endParaRPr lang="en-US"/>
          </a:p>
        </p:txBody>
      </p:sp>
      <p:pic>
        <p:nvPicPr>
          <p:cNvPr id="18" name="Picture 17" descr="A screenshot of a chart&#10;&#10;Description automatically generated">
            <a:extLst>
              <a:ext uri="{FF2B5EF4-FFF2-40B4-BE49-F238E27FC236}">
                <a16:creationId xmlns:a16="http://schemas.microsoft.com/office/drawing/2014/main" id="{0CC1C3A0-8B98-238E-DDDF-4BCCC54E371F}"/>
              </a:ext>
            </a:extLst>
          </p:cNvPr>
          <p:cNvPicPr>
            <a:picLocks noChangeAspect="1"/>
          </p:cNvPicPr>
          <p:nvPr/>
        </p:nvPicPr>
        <p:blipFill>
          <a:blip r:embed="rId2"/>
          <a:stretch>
            <a:fillRect/>
          </a:stretch>
        </p:blipFill>
        <p:spPr>
          <a:xfrm>
            <a:off x="3707297" y="1642859"/>
            <a:ext cx="5846588" cy="5215141"/>
          </a:xfrm>
          <a:prstGeom prst="rect">
            <a:avLst/>
          </a:prstGeom>
        </p:spPr>
      </p:pic>
      <p:sp>
        <p:nvSpPr>
          <p:cNvPr id="21" name="TextBox 20">
            <a:extLst>
              <a:ext uri="{FF2B5EF4-FFF2-40B4-BE49-F238E27FC236}">
                <a16:creationId xmlns:a16="http://schemas.microsoft.com/office/drawing/2014/main" id="{85DFA779-DBD7-60E4-0FE2-018AA1E9B303}"/>
              </a:ext>
            </a:extLst>
          </p:cNvPr>
          <p:cNvSpPr txBox="1"/>
          <p:nvPr/>
        </p:nvSpPr>
        <p:spPr>
          <a:xfrm>
            <a:off x="588757" y="1940090"/>
            <a:ext cx="3072702" cy="1015663"/>
          </a:xfrm>
          <a:prstGeom prst="rect">
            <a:avLst/>
          </a:prstGeom>
          <a:noFill/>
        </p:spPr>
        <p:txBody>
          <a:bodyPr wrap="square" rtlCol="0">
            <a:spAutoFit/>
          </a:bodyPr>
          <a:lstStyle/>
          <a:p>
            <a:r>
              <a:rPr lang="en-US" sz="2000" b="1" dirty="0"/>
              <a:t>Are there realistic looking BEND maneuvers in the data?</a:t>
            </a:r>
          </a:p>
        </p:txBody>
      </p:sp>
    </p:spTree>
    <p:extLst>
      <p:ext uri="{BB962C8B-B14F-4D97-AF65-F5344CB8AC3E}">
        <p14:creationId xmlns:p14="http://schemas.microsoft.com/office/powerpoint/2010/main" val="3984539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430079" y="1710102"/>
            <a:ext cx="10447626" cy="4068333"/>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4" name="TextBox 3">
            <a:extLst>
              <a:ext uri="{FF2B5EF4-FFF2-40B4-BE49-F238E27FC236}">
                <a16:creationId xmlns:a16="http://schemas.microsoft.com/office/drawing/2014/main" id="{0076ABEB-3520-DD01-C310-571E02DCFCA2}"/>
              </a:ext>
            </a:extLst>
          </p:cNvPr>
          <p:cNvSpPr txBox="1"/>
          <p:nvPr/>
        </p:nvSpPr>
        <p:spPr>
          <a:xfrm>
            <a:off x="9912241" y="4323198"/>
            <a:ext cx="1930927" cy="1015663"/>
          </a:xfrm>
          <a:prstGeom prst="rect">
            <a:avLst/>
          </a:prstGeom>
          <a:solidFill>
            <a:srgbClr val="FFFF00"/>
          </a:solidFill>
          <a:ln>
            <a:solidFill>
              <a:schemeClr val="tx1"/>
            </a:solidFill>
          </a:ln>
        </p:spPr>
        <p:txBody>
          <a:bodyPr wrap="square">
            <a:spAutoFit/>
          </a:bodyPr>
          <a:lstStyle/>
          <a:p>
            <a:pPr>
              <a:lnSpc>
                <a:spcPct val="100000"/>
              </a:lnSpc>
              <a:spcBef>
                <a:spcPts val="0"/>
              </a:spcBef>
              <a:buSzPts val="2100"/>
            </a:pPr>
            <a:r>
              <a:rPr lang="en-US" sz="1200" dirty="0"/>
              <a:t>BEND allows us to frame:</a:t>
            </a:r>
          </a:p>
          <a:p>
            <a:pPr lvl="1" indent="-361950">
              <a:lnSpc>
                <a:spcPct val="100000"/>
              </a:lnSpc>
              <a:spcBef>
                <a:spcPts val="0"/>
              </a:spcBef>
              <a:buSzPts val="2100"/>
              <a:buFont typeface="Arial" panose="020B0604020202020204" pitchFamily="34" charset="0"/>
              <a:buChar char="•"/>
            </a:pPr>
            <a:r>
              <a:rPr lang="en-US" sz="1200" dirty="0"/>
              <a:t>(Source) Who</a:t>
            </a:r>
          </a:p>
          <a:p>
            <a:pPr lvl="1" indent="-361950">
              <a:lnSpc>
                <a:spcPct val="100000"/>
              </a:lnSpc>
              <a:spcBef>
                <a:spcPts val="0"/>
              </a:spcBef>
              <a:buSzPts val="2100"/>
              <a:buFont typeface="Arial" panose="020B0604020202020204" pitchFamily="34" charset="0"/>
              <a:buChar char="•"/>
            </a:pPr>
            <a:r>
              <a:rPr lang="en-US" sz="1200" dirty="0"/>
              <a:t>(Payload) Maneuver</a:t>
            </a:r>
          </a:p>
          <a:p>
            <a:pPr lvl="1" indent="-361950">
              <a:lnSpc>
                <a:spcPct val="100000"/>
              </a:lnSpc>
              <a:spcBef>
                <a:spcPts val="0"/>
              </a:spcBef>
              <a:buSzPts val="2100"/>
              <a:buFont typeface="Arial" panose="020B0604020202020204" pitchFamily="34" charset="0"/>
              <a:buChar char="•"/>
            </a:pPr>
            <a:r>
              <a:rPr lang="en-US" sz="1200" dirty="0"/>
              <a:t>(Target) On Whom</a:t>
            </a:r>
          </a:p>
          <a:p>
            <a:pPr lvl="1" indent="-361950">
              <a:lnSpc>
                <a:spcPct val="100000"/>
              </a:lnSpc>
              <a:spcBef>
                <a:spcPts val="0"/>
              </a:spcBef>
              <a:buSzPts val="2100"/>
              <a:buFont typeface="Arial" panose="020B0604020202020204" pitchFamily="34" charset="0"/>
              <a:buChar char="•"/>
            </a:pPr>
            <a:r>
              <a:rPr lang="en-US" sz="1200" dirty="0"/>
              <a:t>(Effect) Impact</a:t>
            </a:r>
          </a:p>
        </p:txBody>
      </p:sp>
    </p:spTree>
    <p:extLst>
      <p:ext uri="{BB962C8B-B14F-4D97-AF65-F5344CB8AC3E}">
        <p14:creationId xmlns:p14="http://schemas.microsoft.com/office/powerpoint/2010/main" val="31224104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90</a:t>
            </a:fld>
            <a:endParaRPr lang="en-US"/>
          </a:p>
        </p:txBody>
      </p:sp>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9C5A7049-37D5-0FBA-B016-4F4689E2A1CF}"/>
              </a:ext>
            </a:extLst>
          </p:cNvPr>
          <p:cNvGraphicFramePr>
            <a:graphicFrameLocks noChangeAspect="1"/>
          </p:cNvGraphicFramePr>
          <p:nvPr>
            <p:extLst>
              <p:ext uri="{D42A27DB-BD31-4B8C-83A1-F6EECF244321}">
                <p14:modId xmlns:p14="http://schemas.microsoft.com/office/powerpoint/2010/main" val="3756595512"/>
              </p:ext>
            </p:extLst>
          </p:nvPr>
        </p:nvGraphicFramePr>
        <p:xfrm>
          <a:off x="1211263" y="1800225"/>
          <a:ext cx="9653587" cy="4427538"/>
        </p:xfrm>
        <a:graphic>
          <a:graphicData uri="http://schemas.openxmlformats.org/presentationml/2006/ole">
            <mc:AlternateContent xmlns:mc="http://schemas.openxmlformats.org/markup-compatibility/2006">
              <mc:Choice xmlns:v="urn:schemas-microsoft-com:vml" Requires="v">
                <p:oleObj name="Worksheet" r:id="rId2" imgW="6008479" imgH="2754521" progId="Excel.Sheet.12">
                  <p:embed/>
                </p:oleObj>
              </mc:Choice>
              <mc:Fallback>
                <p:oleObj name="Worksheet" r:id="rId2" imgW="6008479" imgH="2754521" progId="Excel.Sheet.12">
                  <p:embed/>
                  <p:pic>
                    <p:nvPicPr>
                      <p:cNvPr id="5" name="Object 4">
                        <a:extLst>
                          <a:ext uri="{FF2B5EF4-FFF2-40B4-BE49-F238E27FC236}">
                            <a16:creationId xmlns:a16="http://schemas.microsoft.com/office/drawing/2014/main" id="{9C5A7049-37D5-0FBA-B016-4F4689E2A1CF}"/>
                          </a:ext>
                        </a:extLst>
                      </p:cNvPr>
                      <p:cNvPicPr/>
                      <p:nvPr/>
                    </p:nvPicPr>
                    <p:blipFill>
                      <a:blip r:embed="rId3"/>
                      <a:stretch>
                        <a:fillRect/>
                      </a:stretch>
                    </p:blipFill>
                    <p:spPr>
                      <a:xfrm>
                        <a:off x="1211263" y="1800225"/>
                        <a:ext cx="9653587" cy="4427538"/>
                      </a:xfrm>
                      <a:prstGeom prst="rect">
                        <a:avLst/>
                      </a:prstGeom>
                    </p:spPr>
                  </p:pic>
                </p:oleObj>
              </mc:Fallback>
            </mc:AlternateContent>
          </a:graphicData>
        </a:graphic>
      </p:graphicFrame>
    </p:spTree>
    <p:extLst>
      <p:ext uri="{BB962C8B-B14F-4D97-AF65-F5344CB8AC3E}">
        <p14:creationId xmlns:p14="http://schemas.microsoft.com/office/powerpoint/2010/main" val="15578314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91</a:t>
            </a:fld>
            <a:endParaRPr dirty="0"/>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5C0677C-FF14-010A-AA74-0278EEDEAE48}"/>
              </a:ext>
            </a:extLst>
          </p:cNvPr>
          <p:cNvPicPr>
            <a:picLocks noChangeAspect="1"/>
          </p:cNvPicPr>
          <p:nvPr/>
        </p:nvPicPr>
        <p:blipFill>
          <a:blip r:embed="rId3"/>
          <a:stretch>
            <a:fillRect/>
          </a:stretch>
        </p:blipFill>
        <p:spPr>
          <a:xfrm>
            <a:off x="838200" y="1707484"/>
            <a:ext cx="10919729" cy="4317501"/>
          </a:xfrm>
          <a:prstGeom prst="rect">
            <a:avLst/>
          </a:prstGeom>
        </p:spPr>
      </p:pic>
      <p:sp>
        <p:nvSpPr>
          <p:cNvPr id="62" name="Oval 61">
            <a:extLst>
              <a:ext uri="{FF2B5EF4-FFF2-40B4-BE49-F238E27FC236}">
                <a16:creationId xmlns:a16="http://schemas.microsoft.com/office/drawing/2014/main" id="{0EA5508A-1960-3A40-4325-F5B69BA5E976}"/>
              </a:ext>
            </a:extLst>
          </p:cNvPr>
          <p:cNvSpPr/>
          <p:nvPr/>
        </p:nvSpPr>
        <p:spPr>
          <a:xfrm>
            <a:off x="4270350" y="1537609"/>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63" name="Oval 62">
            <a:extLst>
              <a:ext uri="{FF2B5EF4-FFF2-40B4-BE49-F238E27FC236}">
                <a16:creationId xmlns:a16="http://schemas.microsoft.com/office/drawing/2014/main" id="{5A2A1090-CF2D-F84C-B9D8-F2B7108CDAFC}"/>
              </a:ext>
            </a:extLst>
          </p:cNvPr>
          <p:cNvSpPr/>
          <p:nvPr/>
        </p:nvSpPr>
        <p:spPr>
          <a:xfrm>
            <a:off x="4138427"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64" name="Oval 63">
            <a:extLst>
              <a:ext uri="{FF2B5EF4-FFF2-40B4-BE49-F238E27FC236}">
                <a16:creationId xmlns:a16="http://schemas.microsoft.com/office/drawing/2014/main" id="{0A4BC091-AC9B-24F8-1284-F374B6D7653E}"/>
              </a:ext>
            </a:extLst>
          </p:cNvPr>
          <p:cNvSpPr/>
          <p:nvPr/>
        </p:nvSpPr>
        <p:spPr>
          <a:xfrm>
            <a:off x="5779507" y="292634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65" name="Oval 64">
            <a:extLst>
              <a:ext uri="{FF2B5EF4-FFF2-40B4-BE49-F238E27FC236}">
                <a16:creationId xmlns:a16="http://schemas.microsoft.com/office/drawing/2014/main" id="{C4F29CE6-E8AB-F799-83EE-AF698C81939B}"/>
              </a:ext>
            </a:extLst>
          </p:cNvPr>
          <p:cNvSpPr/>
          <p:nvPr/>
        </p:nvSpPr>
        <p:spPr>
          <a:xfrm>
            <a:off x="6873776" y="326609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a:t>
            </a:r>
          </a:p>
        </p:txBody>
      </p:sp>
      <p:sp>
        <p:nvSpPr>
          <p:cNvPr id="66" name="Oval 65">
            <a:extLst>
              <a:ext uri="{FF2B5EF4-FFF2-40B4-BE49-F238E27FC236}">
                <a16:creationId xmlns:a16="http://schemas.microsoft.com/office/drawing/2014/main" id="{DD0D24F5-BCCE-B3B5-DE2E-7073DAC1BF47}"/>
              </a:ext>
            </a:extLst>
          </p:cNvPr>
          <p:cNvSpPr/>
          <p:nvPr/>
        </p:nvSpPr>
        <p:spPr>
          <a:xfrm>
            <a:off x="2148564" y="1546465"/>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67" name="Oval 66">
            <a:extLst>
              <a:ext uri="{FF2B5EF4-FFF2-40B4-BE49-F238E27FC236}">
                <a16:creationId xmlns:a16="http://schemas.microsoft.com/office/drawing/2014/main" id="{92F0F0D6-2995-3233-FA70-BEE8CCC00330}"/>
              </a:ext>
            </a:extLst>
          </p:cNvPr>
          <p:cNvSpPr/>
          <p:nvPr/>
        </p:nvSpPr>
        <p:spPr>
          <a:xfrm>
            <a:off x="2148564" y="3857292"/>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
        <p:nvSpPr>
          <p:cNvPr id="68" name="Oval 67">
            <a:extLst>
              <a:ext uri="{FF2B5EF4-FFF2-40B4-BE49-F238E27FC236}">
                <a16:creationId xmlns:a16="http://schemas.microsoft.com/office/drawing/2014/main" id="{6F46540B-D7B2-00D6-B83D-4F3FD715DD65}"/>
              </a:ext>
            </a:extLst>
          </p:cNvPr>
          <p:cNvSpPr/>
          <p:nvPr/>
        </p:nvSpPr>
        <p:spPr>
          <a:xfrm>
            <a:off x="2148564"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Tree>
    <p:extLst>
      <p:ext uri="{BB962C8B-B14F-4D97-AF65-F5344CB8AC3E}">
        <p14:creationId xmlns:p14="http://schemas.microsoft.com/office/powerpoint/2010/main" val="25597992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F9B842-FC4C-E1F5-690A-0218A77458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6F1138-FC1F-5038-6F1A-6AF481909B1B}"/>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769A72A3-C107-E8E8-E60B-C316E74DBFAE}"/>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B6BA5645-49F6-0824-F113-D2DC6D3672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92</a:t>
            </a:fld>
            <a:endParaRPr lang="en-US"/>
          </a:p>
        </p:txBody>
      </p:sp>
      <p:sp>
        <p:nvSpPr>
          <p:cNvPr id="4" name="Rectangle 3">
            <a:extLst>
              <a:ext uri="{FF2B5EF4-FFF2-40B4-BE49-F238E27FC236}">
                <a16:creationId xmlns:a16="http://schemas.microsoft.com/office/drawing/2014/main" id="{A2676E53-00A4-1F21-13D4-F139763EDF7B}"/>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9E9EA878-709D-5E55-8A8C-072B99D4B61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DF8AD0C4-027E-ADA7-8E86-C30089FD63DE}"/>
              </a:ext>
            </a:extLst>
          </p:cNvPr>
          <p:cNvSpPr/>
          <p:nvPr/>
        </p:nvSpPr>
        <p:spPr>
          <a:xfrm>
            <a:off x="5179043" y="2883630"/>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t>
            </a:r>
          </a:p>
        </p:txBody>
      </p:sp>
      <p:sp>
        <p:nvSpPr>
          <p:cNvPr id="7" name="Rectangle 6">
            <a:extLst>
              <a:ext uri="{FF2B5EF4-FFF2-40B4-BE49-F238E27FC236}">
                <a16:creationId xmlns:a16="http://schemas.microsoft.com/office/drawing/2014/main" id="{FEAE8FE2-30C4-06DD-8245-F53ACE8D1F37}"/>
              </a:ext>
            </a:extLst>
          </p:cNvPr>
          <p:cNvSpPr/>
          <p:nvPr/>
        </p:nvSpPr>
        <p:spPr>
          <a:xfrm>
            <a:off x="5190991" y="4339842"/>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post</a:t>
            </a:r>
          </a:p>
        </p:txBody>
      </p:sp>
      <p:sp>
        <p:nvSpPr>
          <p:cNvPr id="10" name="Rectangle 9">
            <a:extLst>
              <a:ext uri="{FF2B5EF4-FFF2-40B4-BE49-F238E27FC236}">
                <a16:creationId xmlns:a16="http://schemas.microsoft.com/office/drawing/2014/main" id="{9AC27FFC-2EF2-59EF-BCC1-318ED9D8F8B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BA51DB62-931A-F220-3A1F-1A2665C103DD}"/>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91CCB9E7-8A80-A6AD-5281-C555289ECEDF}"/>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402E6F80-3F79-3E45-6112-67AFB7EEDA4F}"/>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7E4C911-B7E7-CE25-9B15-5AD1DE5775B7}"/>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D854D02-2726-2CEB-6FA6-5B757F33D4B0}"/>
              </a:ext>
            </a:extLst>
          </p:cNvPr>
          <p:cNvCxnSpPr>
            <a:cxnSpLocks/>
            <a:stCxn id="11" idx="3"/>
            <a:endCxn id="6" idx="1"/>
          </p:cNvCxnSpPr>
          <p:nvPr/>
        </p:nvCxnSpPr>
        <p:spPr>
          <a:xfrm flipV="1">
            <a:off x="4466549" y="3206487"/>
            <a:ext cx="712494" cy="966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852EF98-30F1-58E6-3D47-ACB34BAF3ED5}"/>
              </a:ext>
            </a:extLst>
          </p:cNvPr>
          <p:cNvCxnSpPr>
            <a:cxnSpLocks/>
            <a:stCxn id="11" idx="3"/>
            <a:endCxn id="7" idx="1"/>
          </p:cNvCxnSpPr>
          <p:nvPr/>
        </p:nvCxnSpPr>
        <p:spPr>
          <a:xfrm>
            <a:off x="4466549" y="4173164"/>
            <a:ext cx="724442" cy="48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0E187C8-2952-2AFF-6A14-8DE4901D6915}"/>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A1B09B16-9844-257A-0BA4-F5D37A591705}"/>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E54926-1892-68FB-33C2-5CCA2940552D}"/>
              </a:ext>
            </a:extLst>
          </p:cNvPr>
          <p:cNvCxnSpPr>
            <a:cxnSpLocks/>
            <a:stCxn id="7" idx="3"/>
            <a:endCxn id="27" idx="1"/>
          </p:cNvCxnSpPr>
          <p:nvPr/>
        </p:nvCxnSpPr>
        <p:spPr>
          <a:xfrm>
            <a:off x="6452083" y="4662699"/>
            <a:ext cx="463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4F7D35-2AE0-F778-BF3D-ED24E8C27522}"/>
              </a:ext>
            </a:extLst>
          </p:cNvPr>
          <p:cNvCxnSpPr>
            <a:cxnSpLocks/>
            <a:stCxn id="6" idx="3"/>
            <a:endCxn id="43" idx="1"/>
          </p:cNvCxnSpPr>
          <p:nvPr/>
        </p:nvCxnSpPr>
        <p:spPr>
          <a:xfrm>
            <a:off x="6440135" y="3206487"/>
            <a:ext cx="311691" cy="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9CF2E29-F273-606E-C707-C2071C16CEE4}"/>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BB8EEDBB-9B48-E65E-CE82-678ACEE36710}"/>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A8E74757-BFCE-4E5C-BF31-D7A3409AD5FC}"/>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6A7224E9-4BD1-1AF8-12A4-92EC964F5344}"/>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4CF169C9-8439-26FD-877C-88B97FF8145D}"/>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987AD971-ABBC-7227-140D-2E6F355D657E}"/>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35B4E16A-2CBB-44E3-09D8-4B8A6DB56728}"/>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54EC2D7D-C6E2-399D-2F24-92D2FF6E1213}"/>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466FD3E4-C69A-F9B0-2D60-BC86B10D3BE8}"/>
              </a:ext>
            </a:extLst>
          </p:cNvPr>
          <p:cNvSpPr/>
          <p:nvPr/>
        </p:nvSpPr>
        <p:spPr>
          <a:xfrm>
            <a:off x="4438490" y="3043860"/>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4B235D89-2669-895E-B9FE-EC3C332DEBB3}"/>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3" name="TextBox 22">
            <a:extLst>
              <a:ext uri="{FF2B5EF4-FFF2-40B4-BE49-F238E27FC236}">
                <a16:creationId xmlns:a16="http://schemas.microsoft.com/office/drawing/2014/main" id="{D182D617-3F3A-98AB-299A-0081AA63156A}"/>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90F82C50-235F-0EBD-AD4B-C5F6FE9CA84B}"/>
              </a:ext>
            </a:extLst>
          </p:cNvPr>
          <p:cNvSpPr/>
          <p:nvPr/>
        </p:nvSpPr>
        <p:spPr>
          <a:xfrm>
            <a:off x="5626737" y="411958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40" name="Oval 39">
            <a:extLst>
              <a:ext uri="{FF2B5EF4-FFF2-40B4-BE49-F238E27FC236}">
                <a16:creationId xmlns:a16="http://schemas.microsoft.com/office/drawing/2014/main" id="{97194FFC-D391-CFFA-EA8B-ABEE320101FA}"/>
              </a:ext>
            </a:extLst>
          </p:cNvPr>
          <p:cNvSpPr/>
          <p:nvPr/>
        </p:nvSpPr>
        <p:spPr>
          <a:xfrm>
            <a:off x="5663739" y="2604655"/>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44" name="Oval 43">
            <a:extLst>
              <a:ext uri="{FF2B5EF4-FFF2-40B4-BE49-F238E27FC236}">
                <a16:creationId xmlns:a16="http://schemas.microsoft.com/office/drawing/2014/main" id="{1B91F43B-AEC2-CB2F-33C1-8D188194DC4B}"/>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42150829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93</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2177933" y="2159349"/>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3081953" y="4414619"/>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2177933"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3885456"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4262958" y="5154395"/>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2938931" y="5154395"/>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3029155" y="3579076"/>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3880378" y="1904864"/>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6476444" y="441461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5670451" y="2309424"/>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3880376" y="2362993"/>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6816365" y="3265042"/>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8175098" y="4414618"/>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8175098" y="229680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8933991" y="3187134"/>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7196721" y="2741971"/>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4752B-564B-CAC6-942B-3B4CE9910C81}"/>
              </a:ext>
            </a:extLst>
          </p:cNvPr>
          <p:cNvSpPr/>
          <p:nvPr/>
        </p:nvSpPr>
        <p:spPr>
          <a:xfrm>
            <a:off x="4780659" y="4403739"/>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4465586" y="4847970"/>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5538550" y="3579077"/>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22"/>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3.xml><?xml version="1.0" encoding="utf-8"?>
<ds:datastoreItem xmlns:ds="http://schemas.openxmlformats.org/officeDocument/2006/customXml" ds:itemID="{F06218C4-3886-45AB-B7A2-C792EAEE3571}">
  <ds:schemaRefs>
    <ds:schemaRef ds:uri="http://purl.org/dc/terms/"/>
    <ds:schemaRef ds:uri="http://www.w3.org/XML/1998/namespace"/>
    <ds:schemaRef ds:uri="http://schemas.openxmlformats.org/package/2006/metadata/core-properties"/>
    <ds:schemaRef ds:uri="http://purl.org/dc/elements/1.1/"/>
    <ds:schemaRef ds:uri="http://schemas.microsoft.com/office/infopath/2007/PartnerControls"/>
    <ds:schemaRef ds:uri="bb2b1566-931b-4391-8b36-f33e94168ffd"/>
    <ds:schemaRef ds:uri="http://schemas.microsoft.com/office/2006/metadata/properties"/>
    <ds:schemaRef ds:uri="http://purl.org/dc/dcmitype/"/>
    <ds:schemaRef ds:uri="http://schemas.microsoft.com/office/2006/documentManagement/types"/>
  </ds:schemaRefs>
</ds:datastoreItem>
</file>

<file path=docProps/app.xml><?xml version="1.0" encoding="utf-8"?>
<Properties xmlns="http://schemas.openxmlformats.org/officeDocument/2006/extended-properties" xmlns:vt="http://schemas.openxmlformats.org/officeDocument/2006/docPropsVTypes">
  <TotalTime>59740</TotalTime>
  <Words>9054</Words>
  <Application>Microsoft Office PowerPoint</Application>
  <PresentationFormat>Widescreen</PresentationFormat>
  <Paragraphs>1554</Paragraphs>
  <Slides>93</Slides>
  <Notes>65</Notes>
  <HiddenSlides>18</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4" baseType="lpstr">
      <vt:lpstr>Cambria</vt:lpstr>
      <vt:lpstr>-apple-system</vt:lpstr>
      <vt:lpstr>Aptos Narrow</vt:lpstr>
      <vt:lpstr>Arial</vt:lpstr>
      <vt:lpstr>Google Sans</vt:lpstr>
      <vt:lpstr>Wingdings</vt:lpstr>
      <vt:lpstr>proxima-nova</vt:lpstr>
      <vt:lpstr>Noto Sans Symbols</vt:lpstr>
      <vt:lpstr>Calibri</vt:lpstr>
      <vt:lpstr>Office Theme</vt:lpstr>
      <vt:lpstr>Worksheet</vt:lpstr>
      <vt:lpstr>AI-Enabled Social Cyber Maneuver Detection and Creation</vt:lpstr>
      <vt:lpstr>Outline</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A Synthetic Training Requirement</vt:lpstr>
      <vt:lpstr>AI-Enabled BEND Scenario Development</vt:lpstr>
      <vt:lpstr>Realistic Training</vt:lpstr>
      <vt:lpstr>Realistic Training</vt:lpstr>
      <vt:lpstr>AI-Enabled Scenario Orchestration and Planning (AESOP)</vt:lpstr>
      <vt:lpstr>AI-Enabled Scenario Orchestration and Planning (AESOP)</vt:lpstr>
      <vt:lpstr>AESOP Data Structure</vt:lpstr>
      <vt:lpstr>AESOP Outputs</vt:lpstr>
      <vt:lpstr>AESOP Outputs</vt:lpstr>
      <vt:lpstr>Realistic Training</vt:lpstr>
      <vt:lpstr>Data Standard</vt:lpstr>
      <vt:lpstr>Creating Synthetic Data for BEND based on AESOP scenarios</vt:lpstr>
      <vt:lpstr>Synthetic Data Generation</vt:lpstr>
      <vt:lpstr>Synthetic Data Generation</vt:lpstr>
      <vt:lpstr>X/Twitter Generation</vt:lpstr>
      <vt:lpstr>LLM Prompts - SYSTEM</vt:lpstr>
      <vt:lpstr>LLM Prompts - USER</vt:lpstr>
      <vt:lpstr>Example LLM Responses</vt:lpstr>
      <vt:lpstr>X/Twitter Generation</vt:lpstr>
      <vt:lpstr>Telegram Generation</vt:lpstr>
      <vt:lpstr>Content: Is my synthetic dataset any good?</vt:lpstr>
      <vt:lpstr>Content: Is my synthetic dataset any good?</vt:lpstr>
      <vt:lpstr>Content: Is my synthetic dataset any good?</vt:lpstr>
      <vt:lpstr>Content: Is my synthetic dataset any good?</vt:lpstr>
      <vt:lpstr>Network: Is my dataset any good?</vt:lpstr>
      <vt:lpstr>Network: Is my dataset any good?</vt:lpstr>
      <vt:lpstr>Other: Is my dataset any good?</vt:lpstr>
      <vt:lpstr>BEND Framework Improvements</vt:lpstr>
      <vt:lpstr>Synthetic Data Generation</vt:lpstr>
      <vt:lpstr>Prior Work: BEND Maneuvers</vt:lpstr>
      <vt:lpstr>Effects-based Approach</vt:lpstr>
      <vt:lpstr>BEND Effects-based Approach </vt:lpstr>
      <vt:lpstr>Automated TOG Finding</vt:lpstr>
      <vt:lpstr>BOOST / NEGLECT</vt:lpstr>
      <vt:lpstr>BOOST / NEGLECT</vt:lpstr>
      <vt:lpstr>EXPLAIN / DISTORT</vt:lpstr>
      <vt:lpstr>EXPLAIN / DISTORT</vt:lpstr>
      <vt:lpstr>BUILD / NARROW</vt:lpstr>
      <vt:lpstr>BUILD / NARROW</vt:lpstr>
      <vt:lpstr>ENHANCE / DISTRACT</vt:lpstr>
      <vt:lpstr>ENHANCE / DISTRACT</vt:lpstr>
      <vt:lpstr>BEND-Effects</vt:lpstr>
      <vt:lpstr>BEND-Effects</vt:lpstr>
      <vt:lpstr>Case Studies</vt:lpstr>
      <vt:lpstr>Balikatan 22</vt:lpstr>
      <vt:lpstr>Balikatan 22 (BUILD/NARROW)</vt:lpstr>
      <vt:lpstr>Balikatan 22 (EXCITE/DISMAY)</vt:lpstr>
      <vt:lpstr>Balikatan 22 (ENGAGE/DISMISS)</vt:lpstr>
      <vt:lpstr>Balikatan 22 (ENHANCE/DISTRACT)</vt:lpstr>
      <vt:lpstr>French Terror 2020 </vt:lpstr>
      <vt:lpstr>French Terror 2020 Timeline</vt:lpstr>
      <vt:lpstr>French Terror 2020 Timeline</vt:lpstr>
      <vt:lpstr>French Terror 2020 (BACK/NEGATE) </vt:lpstr>
      <vt:lpstr>French Terror 2020 (ENHANCE/DISTRACT) </vt:lpstr>
      <vt:lpstr>French Terror 2020 (BOOST/NEGLECT) </vt:lpstr>
      <vt:lpstr>Synthetic Dataset</vt:lpstr>
      <vt:lpstr>Synthetic Dataset (BRIDGE/NEUTRALIZE)</vt:lpstr>
      <vt:lpstr>Synthetic Dataset (BRIDGE/NEUTRALIZE)</vt:lpstr>
      <vt:lpstr>Synthetic Dataset (ENHANCE/DISTRACT)</vt:lpstr>
      <vt:lpstr>Conclusion</vt:lpstr>
      <vt:lpstr>Conclusion</vt:lpstr>
      <vt:lpstr>Limitations and Justifications</vt:lpstr>
      <vt:lpstr>Funding and Disclaimer</vt:lpstr>
      <vt:lpstr>Questions</vt:lpstr>
      <vt:lpstr>BACKUP SLIDES</vt:lpstr>
      <vt:lpstr>Future Work (BEND-Effects)</vt:lpstr>
      <vt:lpstr>Future Work (SynTel/X)</vt:lpstr>
      <vt:lpstr>Future Work (AESOP)</vt:lpstr>
      <vt:lpstr>ENGAGE / DISMISS</vt:lpstr>
      <vt:lpstr>ENGAGE / DISMISS</vt:lpstr>
      <vt:lpstr>BACK / NEGATE</vt:lpstr>
      <vt:lpstr>BACK / NEGATE</vt:lpstr>
      <vt:lpstr>EXCITE / DISMAY</vt:lpstr>
      <vt:lpstr>EXCITE/DISMAY</vt:lpstr>
      <vt:lpstr>BRIDGE / NEUTRALIZE</vt:lpstr>
      <vt:lpstr>BRIDGE / NEUTRALIZE</vt:lpstr>
      <vt:lpstr>Data Standard</vt:lpstr>
      <vt:lpstr>Similarities to Meliorator</vt:lpstr>
      <vt:lpstr>Content: Is my dataset any good?</vt:lpstr>
      <vt:lpstr>Content: Is my dataset any good?</vt:lpstr>
      <vt:lpstr>Research Roadmap Timeline</vt:lpstr>
      <vt:lpstr>Realistic Training</vt:lpstr>
      <vt:lpstr>Telegram Generation</vt:lpstr>
      <vt:lpstr>AI-Enabled Scenario Orchestration and Planning (AESOP)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China’s Information Campaigns</dc:title>
  <dc:creator>Joshua Uyheng</dc:creator>
  <cp:lastModifiedBy>Matthew Hicks</cp:lastModifiedBy>
  <cp:revision>56</cp:revision>
  <dcterms:created xsi:type="dcterms:W3CDTF">2019-03-21T17:10:32Z</dcterms:created>
  <dcterms:modified xsi:type="dcterms:W3CDTF">2025-04-22T06:09:38Z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